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6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45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Layouts/slideLayout6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59" r:id="rId1"/>
  </p:sldMasterIdLst>
  <p:notesMasterIdLst>
    <p:notesMasterId r:id="rId67"/>
  </p:notesMasterIdLst>
  <p:handoutMasterIdLst>
    <p:handoutMasterId r:id="rId68"/>
  </p:handoutMasterIdLst>
  <p:sldIdLst>
    <p:sldId id="444" r:id="rId2"/>
    <p:sldId id="456" r:id="rId3"/>
    <p:sldId id="457" r:id="rId4"/>
    <p:sldId id="453" r:id="rId5"/>
    <p:sldId id="451" r:id="rId6"/>
    <p:sldId id="459" r:id="rId7"/>
    <p:sldId id="460" r:id="rId8"/>
    <p:sldId id="461" r:id="rId9"/>
    <p:sldId id="463" r:id="rId10"/>
    <p:sldId id="462" r:id="rId11"/>
    <p:sldId id="464" r:id="rId12"/>
    <p:sldId id="465" r:id="rId13"/>
    <p:sldId id="466" r:id="rId14"/>
    <p:sldId id="468" r:id="rId15"/>
    <p:sldId id="467" r:id="rId16"/>
    <p:sldId id="452" r:id="rId17"/>
    <p:sldId id="471" r:id="rId18"/>
    <p:sldId id="472" r:id="rId19"/>
    <p:sldId id="473" r:id="rId20"/>
    <p:sldId id="474" r:id="rId21"/>
    <p:sldId id="475" r:id="rId22"/>
    <p:sldId id="476" r:id="rId23"/>
    <p:sldId id="477" r:id="rId24"/>
    <p:sldId id="478" r:id="rId25"/>
    <p:sldId id="479" r:id="rId26"/>
    <p:sldId id="480" r:id="rId27"/>
    <p:sldId id="481" r:id="rId28"/>
    <p:sldId id="482" r:id="rId29"/>
    <p:sldId id="483" r:id="rId30"/>
    <p:sldId id="484" r:id="rId31"/>
    <p:sldId id="487" r:id="rId32"/>
    <p:sldId id="524" r:id="rId33"/>
    <p:sldId id="486" r:id="rId34"/>
    <p:sldId id="488" r:id="rId35"/>
    <p:sldId id="489" r:id="rId36"/>
    <p:sldId id="490" r:id="rId37"/>
    <p:sldId id="491" r:id="rId38"/>
    <p:sldId id="492" r:id="rId39"/>
    <p:sldId id="493" r:id="rId40"/>
    <p:sldId id="494" r:id="rId41"/>
    <p:sldId id="495" r:id="rId42"/>
    <p:sldId id="523" r:id="rId43"/>
    <p:sldId id="497" r:id="rId44"/>
    <p:sldId id="498" r:id="rId45"/>
    <p:sldId id="499" r:id="rId46"/>
    <p:sldId id="500" r:id="rId47"/>
    <p:sldId id="501" r:id="rId48"/>
    <p:sldId id="502" r:id="rId49"/>
    <p:sldId id="503" r:id="rId50"/>
    <p:sldId id="504" r:id="rId51"/>
    <p:sldId id="505" r:id="rId52"/>
    <p:sldId id="506" r:id="rId53"/>
    <p:sldId id="507" r:id="rId54"/>
    <p:sldId id="508" r:id="rId55"/>
    <p:sldId id="509" r:id="rId56"/>
    <p:sldId id="510" r:id="rId57"/>
    <p:sldId id="519" r:id="rId58"/>
    <p:sldId id="511" r:id="rId59"/>
    <p:sldId id="512" r:id="rId60"/>
    <p:sldId id="522" r:id="rId61"/>
    <p:sldId id="514" r:id="rId62"/>
    <p:sldId id="515" r:id="rId63"/>
    <p:sldId id="525" r:id="rId64"/>
    <p:sldId id="526" r:id="rId65"/>
    <p:sldId id="521" r:id="rId66"/>
  </p:sldIdLst>
  <p:sldSz cx="9144000" cy="5715000" type="screen16x10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FFCC"/>
    <a:srgbClr val="FFE2C5"/>
    <a:srgbClr val="5F5F5F"/>
    <a:srgbClr val="808080"/>
    <a:srgbClr val="479B8F"/>
    <a:srgbClr val="A2AEBA"/>
    <a:srgbClr val="BFC7CF"/>
    <a:srgbClr val="D9D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504" y="5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75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370138" y="0"/>
            <a:ext cx="45116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900">
                <a:solidFill>
                  <a:srgbClr val="5F5F5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501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0" y="0"/>
            <a:ext cx="19113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defTabSz="923925" eaLnBrk="1" hangingPunct="1">
              <a:defRPr sz="900">
                <a:solidFill>
                  <a:srgbClr val="5F5F5F"/>
                </a:solidFill>
              </a:defRPr>
            </a:lvl1pPr>
          </a:lstStyle>
          <a:p>
            <a:fld id="{36397F7C-9109-41AA-AF3F-C9CBB169BBFF}" type="datetime1">
              <a:rPr lang="en-US"/>
              <a:pPr/>
              <a:t>1/18/2016</a:t>
            </a:fld>
            <a:endParaRPr lang="en-US"/>
          </a:p>
        </p:txBody>
      </p:sp>
      <p:sp>
        <p:nvSpPr>
          <p:cNvPr id="501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5811838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defTabSz="923925" eaLnBrk="1" hangingPunct="1">
              <a:defRPr sz="900">
                <a:solidFill>
                  <a:srgbClr val="5F5F5F"/>
                </a:solidFill>
              </a:defRPr>
            </a:lvl1pPr>
          </a:lstStyle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501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348413" y="8831263"/>
            <a:ext cx="5334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900">
                <a:solidFill>
                  <a:srgbClr val="5F5F5F"/>
                </a:solidFill>
              </a:defRPr>
            </a:lvl1pPr>
          </a:lstStyle>
          <a:p>
            <a:fld id="{7C415679-3D27-438F-AC74-489F5AF5739C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685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293938" y="0"/>
            <a:ext cx="45878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900">
                <a:solidFill>
                  <a:srgbClr val="5F5F5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[Title of the course]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0" y="0"/>
            <a:ext cx="20653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defTabSz="923925" eaLnBrk="1" hangingPunct="1">
              <a:defRPr sz="900">
                <a:solidFill>
                  <a:srgbClr val="5F5F5F"/>
                </a:solidFill>
              </a:defRPr>
            </a:lvl1pPr>
          </a:lstStyle>
          <a:p>
            <a:fld id="{7EF0411E-54B7-49D7-BF23-01683CC1CD67}" type="datetime1">
              <a:rPr lang="en-US"/>
              <a:pPr/>
              <a:t>1/18/2016</a:t>
            </a:fld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4050" y="696913"/>
            <a:ext cx="55753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975" y="4416425"/>
            <a:ext cx="55054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56578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defTabSz="923925" eaLnBrk="1" hangingPunct="1">
              <a:defRPr sz="900">
                <a:solidFill>
                  <a:srgbClr val="5F5F5F"/>
                </a:solidFill>
              </a:defRPr>
            </a:lvl1pPr>
          </a:lstStyle>
          <a:p>
            <a:r>
              <a:rPr lang="en-US"/>
              <a:t>Copyright © 2004-2005 NameOfTheOrganization. All rights reserved.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423025" y="8829675"/>
            <a:ext cx="4572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900">
                <a:solidFill>
                  <a:srgbClr val="5F5F5F"/>
                </a:solidFill>
              </a:defRPr>
            </a:lvl1pPr>
          </a:lstStyle>
          <a:p>
            <a:fld id="{F2894214-72F6-4306-9C26-759FB68F50CD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70154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nivo.dev7studios.com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386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61963" eaLnBrk="1" hangingPunct="1">
              <a:spcBef>
                <a:spcPct val="0"/>
              </a:spcBef>
            </a:pPr>
            <a:endParaRPr lang="fr-FR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6387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2392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2392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2392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2392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F4B6F243-784B-48EC-BF02-72CF66F805A2}" type="slidenum">
              <a:rPr lang="fr-FR" sz="900">
                <a:solidFill>
                  <a:srgbClr val="5F5F5F"/>
                </a:solidFill>
              </a:rPr>
              <a:pPr/>
              <a:t>1</a:t>
            </a:fld>
            <a:endParaRPr lang="fr-FR" sz="90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848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Note: You </a:t>
            </a:r>
            <a:r>
              <a:rPr lang="fr-FR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specify</a:t>
            </a:r>
            <a:r>
              <a:rPr lang="fr-FR" baseline="0" dirty="0" smtClean="0"/>
              <a:t> a duration in </a:t>
            </a:r>
            <a:r>
              <a:rPr lang="fr-FR" baseline="0" dirty="0" err="1" smtClean="0"/>
              <a:t>milliseconds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brackets</a:t>
            </a:r>
            <a:r>
              <a:rPr lang="fr-FR" baseline="0" dirty="0" smtClean="0"/>
              <a:t>, or one of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keywords: « slow », « normal » or « </a:t>
            </a:r>
            <a:r>
              <a:rPr lang="fr-FR" baseline="0" dirty="0" err="1" smtClean="0"/>
              <a:t>fast</a:t>
            </a:r>
            <a:r>
              <a:rPr lang="fr-FR" baseline="0" smtClean="0"/>
              <a:t> »</a:t>
            </a:r>
            <a:endParaRPr lang="fr-FR" smtClean="0"/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1/18/2016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5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the exercise</a:t>
            </a:r>
            <a:r>
              <a:rPr lang="en-US" baseline="0" dirty="0" smtClean="0"/>
              <a:t> live, explain the code</a:t>
            </a:r>
          </a:p>
          <a:p>
            <a:r>
              <a:rPr lang="en-US" baseline="0" dirty="0" smtClean="0"/>
              <a:t>If you have some time left, show what we can do with few lines of jQuery </a:t>
            </a:r>
            <a:r>
              <a:rPr lang="en-US" baseline="0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28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Benchmarks </a:t>
            </a:r>
            <a:r>
              <a:rPr lang="fr-FR" dirty="0" err="1" smtClean="0"/>
              <a:t>available</a:t>
            </a:r>
            <a:r>
              <a:rPr lang="fr-FR" dirty="0" smtClean="0"/>
              <a:t>:</a:t>
            </a:r>
          </a:p>
          <a:p>
            <a:r>
              <a:rPr lang="fr-FR" sz="1200" dirty="0" smtClean="0"/>
              <a:t>http://</a:t>
            </a:r>
            <a:r>
              <a:rPr lang="fr-FR" sz="1200" dirty="0" err="1" smtClean="0"/>
              <a:t>jsperf.com</a:t>
            </a:r>
            <a:r>
              <a:rPr lang="fr-FR" sz="1200" dirty="0" smtClean="0"/>
              <a:t>/</a:t>
            </a:r>
            <a:r>
              <a:rPr lang="fr-FR" sz="1200" dirty="0" err="1" smtClean="0"/>
              <a:t>jquery</a:t>
            </a:r>
            <a:r>
              <a:rPr lang="fr-FR" sz="1200" dirty="0" smtClean="0"/>
              <a:t>-vs-</a:t>
            </a:r>
            <a:r>
              <a:rPr lang="fr-FR" sz="1200" dirty="0" err="1" smtClean="0"/>
              <a:t>javascript</a:t>
            </a:r>
            <a:r>
              <a:rPr lang="fr-FR" sz="1200" dirty="0" smtClean="0"/>
              <a:t>-performance-</a:t>
            </a:r>
            <a:r>
              <a:rPr lang="fr-FR" sz="1200" dirty="0" err="1" smtClean="0"/>
              <a:t>comparison</a:t>
            </a:r>
            <a:r>
              <a:rPr lang="fr-FR" sz="1200" dirty="0" smtClean="0"/>
              <a:t>/22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00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http://w3techs.com/technologies/details/js-jquery/all/all</a:t>
            </a:r>
          </a:p>
          <a:p>
            <a:r>
              <a:rPr lang="en-US" dirty="0" smtClean="0"/>
              <a:t>https://www.similartech.com/technologies/jquery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15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Examples</a:t>
            </a:r>
            <a:r>
              <a:rPr lang="fr-FR" dirty="0" smtClean="0"/>
              <a:t>:</a:t>
            </a:r>
          </a:p>
          <a:p>
            <a:r>
              <a:rPr lang="fr-FR" dirty="0" smtClean="0">
                <a:hlinkClick r:id="rId3"/>
              </a:rPr>
              <a:t>http://nivo.dev7studios.com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1/18/2016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33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Original</a:t>
            </a:r>
            <a:r>
              <a:rPr lang="fr-FR" baseline="0" dirty="0" smtClean="0"/>
              <a:t> code </a:t>
            </a:r>
            <a:r>
              <a:rPr lang="fr-FR" baseline="0" dirty="0" err="1" smtClean="0"/>
              <a:t>found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here</a:t>
            </a:r>
            <a:r>
              <a:rPr lang="fr-FR" baseline="0" dirty="0" smtClean="0"/>
              <a:t>: http://stackoverflow.com/a/6121270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2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94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Note: :not </a:t>
            </a:r>
            <a:r>
              <a:rPr lang="fr-FR" dirty="0" err="1" smtClean="0"/>
              <a:t>selector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now</a:t>
            </a:r>
            <a:r>
              <a:rPr lang="fr-FR" dirty="0" smtClean="0"/>
              <a:t> part of CSS3 and no longer a </a:t>
            </a:r>
            <a:r>
              <a:rPr lang="fr-FR" dirty="0" err="1" smtClean="0"/>
              <a:t>specific</a:t>
            </a:r>
            <a:r>
              <a:rPr lang="fr-FR" baseline="0" dirty="0" smtClean="0"/>
              <a:t> jQuery </a:t>
            </a:r>
            <a:r>
              <a:rPr lang="fr-FR" baseline="0" dirty="0" err="1" smtClean="0"/>
              <a:t>selector</a:t>
            </a:r>
            <a:endParaRPr lang="en-US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1/18/2016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93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You </a:t>
            </a:r>
            <a:r>
              <a:rPr lang="fr-FR" dirty="0" err="1" smtClean="0"/>
              <a:t>can</a:t>
            </a:r>
            <a:r>
              <a:rPr lang="fr-FR" dirty="0" smtClean="0"/>
              <a:t> use</a:t>
            </a:r>
            <a:r>
              <a:rPr lang="fr-FR" baseline="0" dirty="0" smtClean="0"/>
              <a:t> :</a:t>
            </a:r>
            <a:r>
              <a:rPr lang="fr-FR" baseline="0" dirty="0" err="1" smtClean="0"/>
              <a:t>nth</a:t>
            </a:r>
            <a:r>
              <a:rPr lang="fr-FR" baseline="0" dirty="0" smtClean="0"/>
              <a:t>-of-</a:t>
            </a:r>
            <a:r>
              <a:rPr lang="fr-FR" baseline="0" dirty="0" err="1" smtClean="0"/>
              <a:t>child</a:t>
            </a:r>
            <a:r>
              <a:rPr lang="fr-FR" baseline="0" dirty="0" smtClean="0"/>
              <a:t> in CSS3 to </a:t>
            </a:r>
            <a:r>
              <a:rPr lang="fr-FR" baseline="0" dirty="0" err="1" smtClean="0"/>
              <a:t>replicate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behaviors</a:t>
            </a:r>
            <a:endParaRPr lang="en-US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1/18/2016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267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Note: You </a:t>
            </a:r>
            <a:r>
              <a:rPr lang="fr-FR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specify</a:t>
            </a:r>
            <a:r>
              <a:rPr lang="fr-FR" baseline="0" dirty="0" smtClean="0"/>
              <a:t> a duration in </a:t>
            </a:r>
            <a:r>
              <a:rPr lang="fr-FR" baseline="0" dirty="0" err="1" smtClean="0"/>
              <a:t>milliseconds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brackets</a:t>
            </a:r>
            <a:r>
              <a:rPr lang="fr-FR" baseline="0" dirty="0" smtClean="0"/>
              <a:t>, or one of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keywords: « slow », « normal » or « </a:t>
            </a:r>
            <a:r>
              <a:rPr lang="fr-FR" baseline="0" dirty="0" err="1" smtClean="0"/>
              <a:t>fast</a:t>
            </a:r>
            <a:r>
              <a:rPr lang="fr-FR" baseline="0" dirty="0" smtClean="0"/>
              <a:t> »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1/18/2016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43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Note: You </a:t>
            </a:r>
            <a:r>
              <a:rPr lang="fr-FR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specify</a:t>
            </a:r>
            <a:r>
              <a:rPr lang="fr-FR" baseline="0" dirty="0" smtClean="0"/>
              <a:t> a duration in </a:t>
            </a:r>
            <a:r>
              <a:rPr lang="fr-FR" baseline="0" dirty="0" err="1" smtClean="0"/>
              <a:t>milliseconds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brackets</a:t>
            </a:r>
            <a:r>
              <a:rPr lang="fr-FR" baseline="0" dirty="0" smtClean="0"/>
              <a:t>, or one of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keywords: « slow », « normal » or « </a:t>
            </a:r>
            <a:r>
              <a:rPr lang="fr-FR" baseline="0" dirty="0" err="1" smtClean="0"/>
              <a:t>fast</a:t>
            </a:r>
            <a:r>
              <a:rPr lang="fr-FR" baseline="0" dirty="0" smtClean="0"/>
              <a:t> »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[Title of the course]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EF0411E-54B7-49D7-BF23-01683CC1CD67}" type="datetime1">
              <a:rPr lang="en-US" smtClean="0"/>
              <a:pPr/>
              <a:t>1/18/2016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2004-2005 NameOfTheOrganization. All rights reserved.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894214-72F6-4306-9C26-759FB68F50C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775359"/>
            <a:ext cx="7772400" cy="1225021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B40B297-F50D-484C-ACFB-7B14BBEC6D9D}" type="datetimeFigureOut">
              <a:rPr lang="fr-FR"/>
              <a:pPr/>
              <a:t>18/01/2016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5A90ED0-21BE-4D02-8F9A-847F055022D2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43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152C86D-858F-4436-887E-FAA64C472B10}" type="datetimeFigureOut">
              <a:rPr lang="fr-FR"/>
              <a:pPr/>
              <a:t>18/01/2016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C6402C7-27C9-430B-A647-BD0442B840CC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67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28870"/>
            <a:ext cx="2057400" cy="4876271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28870"/>
            <a:ext cx="6019800" cy="4876271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1631552-3809-4475-B076-571F79DD8438}" type="datetimeFigureOut">
              <a:rPr lang="fr-FR"/>
              <a:pPr/>
              <a:t>18/01/2016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C7DE801-10D8-4981-85E5-572F3102C766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47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6013" y="337220"/>
            <a:ext cx="7776467" cy="504056"/>
          </a:xfrm>
        </p:spPr>
        <p:txBody>
          <a:bodyPr/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116013" y="0"/>
            <a:ext cx="7777162" cy="3365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4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8F3536A-E70C-492D-8B6C-9516539BB90B}" type="datetimeFigureOut">
              <a:rPr lang="fr-FR"/>
              <a:pPr/>
              <a:t>18/01/2016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5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Copyright © 2004-2005 NameOfTheOrganization.  All rights reserved.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6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292AB4E-4968-48F9-A167-C51B46BC94FD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678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2419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1F0D905-E438-41C5-8546-C118A5946D7D}" type="datetimeFigureOut">
              <a:rPr lang="fr-FR"/>
              <a:pPr/>
              <a:t>18/01/2016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Copyright © 2004-2005 NameOfTheOrganization.  All rights reserved.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C1FF16F-B8D2-48F4-BB40-50C6ADBAEB9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3505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6013" y="337220"/>
            <a:ext cx="7776467" cy="504056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116013" y="0"/>
            <a:ext cx="7777162" cy="3365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Espace réservé de la date 4"/>
          <p:cNvSpPr>
            <a:spLocks noGrp="1"/>
          </p:cNvSpPr>
          <p:nvPr>
            <p:ph type="dt" sz="half" idx="14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56FFFF1-2C65-4327-9840-2B43B23FD6B1}" type="datetimeFigureOut">
              <a:rPr lang="fr-FR"/>
              <a:pPr/>
              <a:t>18/01/2016</a:t>
            </a:fld>
            <a:endParaRPr lang="fr-FR"/>
          </a:p>
        </p:txBody>
      </p:sp>
      <p:sp>
        <p:nvSpPr>
          <p:cNvPr id="7" name="Espace réservé du pied de page 5"/>
          <p:cNvSpPr>
            <a:spLocks noGrp="1"/>
          </p:cNvSpPr>
          <p:nvPr>
            <p:ph type="ftr" sz="quarter" idx="15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Copyright © 2004-2005 NameOfTheOrganization.  All rights reserved.</a:t>
            </a:r>
          </a:p>
        </p:txBody>
      </p:sp>
      <p:sp>
        <p:nvSpPr>
          <p:cNvPr id="9" name="Espace réservé du numéro de diapositive 6"/>
          <p:cNvSpPr>
            <a:spLocks noGrp="1"/>
          </p:cNvSpPr>
          <p:nvPr>
            <p:ph type="sldNum" sz="quarter" idx="16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579B318-7D5E-4DF4-970F-6BCF490CBACA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596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6013" y="337220"/>
            <a:ext cx="7776467" cy="504056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33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33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3"/>
          </p:nvPr>
        </p:nvSpPr>
        <p:spPr>
          <a:xfrm>
            <a:off x="1116013" y="0"/>
            <a:ext cx="7777162" cy="3365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8" name="Espace réservé de la date 6"/>
          <p:cNvSpPr>
            <a:spLocks noGrp="1"/>
          </p:cNvSpPr>
          <p:nvPr>
            <p:ph type="dt" sz="half" idx="14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F6554C8-55AE-4EFB-BB46-A79A617C7A68}" type="datetimeFigureOut">
              <a:rPr lang="fr-FR"/>
              <a:pPr/>
              <a:t>18/01/2016</a:t>
            </a:fld>
            <a:endParaRPr lang="fr-FR"/>
          </a:p>
        </p:txBody>
      </p:sp>
      <p:sp>
        <p:nvSpPr>
          <p:cNvPr id="9" name="Espace réservé du pied de page 7"/>
          <p:cNvSpPr>
            <a:spLocks noGrp="1"/>
          </p:cNvSpPr>
          <p:nvPr>
            <p:ph type="ftr" sz="quarter" idx="15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Copyright © 2004-2005 NameOfTheOrganization.  All rights reserved.</a:t>
            </a:r>
          </a:p>
        </p:txBody>
      </p:sp>
      <p:sp>
        <p:nvSpPr>
          <p:cNvPr id="11" name="Espace réservé du numéro de diapositive 8"/>
          <p:cNvSpPr>
            <a:spLocks noGrp="1"/>
          </p:cNvSpPr>
          <p:nvPr>
            <p:ph type="sldNum" sz="quarter" idx="16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3618072-F17A-45BB-8575-F110F243281F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6070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6013" y="337220"/>
            <a:ext cx="7776467" cy="504056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3"/>
          </p:nvPr>
        </p:nvSpPr>
        <p:spPr>
          <a:xfrm>
            <a:off x="1116013" y="0"/>
            <a:ext cx="7777162" cy="3365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4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8A0FB1A-DC0F-4BA7-8E04-D8DDB0C51F6A}" type="datetimeFigureOut">
              <a:rPr lang="fr-FR"/>
              <a:pPr/>
              <a:t>18/01/2016</a:t>
            </a:fld>
            <a:endParaRPr lang="fr-FR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5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Copyright © 2004-2005 NameOfTheOrganization.  All rights reserved.</a:t>
            </a:r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6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67239F0-C809-4D9B-BADE-E677263A850B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17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B55CAE2-4705-4758-B174-288BF2998352}" type="datetimeFigureOut">
              <a:rPr lang="fr-FR"/>
              <a:pPr/>
              <a:t>18/01/2016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Copyright © 2004-2005 NameOfTheOrganization.  All rights reserved.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788FAD3-7D0D-492B-87C9-E1D04BF51D86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2999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11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27546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11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7A2DD87-EF16-4542-8E2C-04CB6C2EC50F}" type="datetimeFigureOut">
              <a:rPr lang="fr-FR"/>
              <a:pPr/>
              <a:t>18/01/2016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Copyright © 2004-2005 NameOfTheOrganization. 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6398663-00F0-4FB6-95EF-D9E088BC815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239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 smtClean="0"/>
              <a:t>Faire glisser l'image vers l'espace réservé ou cliquer sur l'icône pour l'ajouter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472786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77BE084-309E-469E-847E-32D69B823DBE}" type="datetimeFigureOut">
              <a:rPr lang="fr-FR"/>
              <a:pPr/>
              <a:t>18/01/2016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Copyright © 2004-2005 NameOfTheOrganization.  All rights reserved.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075C14B-8D76-4463-8862-8299E72AFFA4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794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 4" descr="CarteDuMonde_AvecPoint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0"/>
            <a:ext cx="4002087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7294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116013" y="336550"/>
            <a:ext cx="7777162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et modifiez le titre</a:t>
            </a:r>
          </a:p>
        </p:txBody>
      </p:sp>
      <p:sp>
        <p:nvSpPr>
          <p:cNvPr id="1028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128713"/>
            <a:ext cx="8435975" cy="423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2" name="Rectangle 1"/>
          <p:cNvSpPr>
            <a:spLocks noChangeArrowheads="1"/>
          </p:cNvSpPr>
          <p:nvPr userDrawn="1"/>
        </p:nvSpPr>
        <p:spPr bwMode="auto">
          <a:xfrm>
            <a:off x="0" y="5329238"/>
            <a:ext cx="9144000" cy="4079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r>
              <a:rPr lang="fr-FR" sz="900">
                <a:solidFill>
                  <a:srgbClr val="FFFFFF"/>
                </a:solidFill>
                <a:latin typeface="Calibri" pitchFamily="34" charset="0"/>
              </a:rPr>
              <a:t>© SUPINFO International University – http://www.supinfo.com</a:t>
            </a:r>
          </a:p>
        </p:txBody>
      </p:sp>
      <p:pic>
        <p:nvPicPr>
          <p:cNvPr id="1030" name="Image 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5305425"/>
            <a:ext cx="13620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84" r:id="rId1"/>
    <p:sldLayoutId id="2147484485" r:id="rId2"/>
    <p:sldLayoutId id="2147484486" r:id="rId3"/>
    <p:sldLayoutId id="2147484487" r:id="rId4"/>
    <p:sldLayoutId id="2147484488" r:id="rId5"/>
    <p:sldLayoutId id="2147484489" r:id="rId6"/>
    <p:sldLayoutId id="2147484490" r:id="rId7"/>
    <p:sldLayoutId id="2147484491" r:id="rId8"/>
    <p:sldLayoutId id="2147484492" r:id="rId9"/>
    <p:sldLayoutId id="2147484493" r:id="rId10"/>
    <p:sldLayoutId id="2147484494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jsfiddle.net/bE4sr/1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youmightnotneedjquery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Image 12" descr="SignOfSuccess_NoirSurFond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54013"/>
            <a:ext cx="3097212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898525" y="2603500"/>
            <a:ext cx="7916863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sz="3200" dirty="0" err="1" smtClean="0">
                <a:latin typeface="Myriad Pro"/>
                <a:ea typeface="MS PGothic" charset="0"/>
                <a:cs typeface="Myriad Pro"/>
              </a:rPr>
              <a:t>jQuery</a:t>
            </a:r>
            <a:endParaRPr lang="fr-FR" sz="3200" dirty="0">
              <a:latin typeface="Myriad Pro"/>
              <a:ea typeface="MS PGothic" charset="0"/>
              <a:cs typeface="Myriad Pro"/>
            </a:endParaRPr>
          </a:p>
          <a:p>
            <a:pPr>
              <a:defRPr/>
            </a:pPr>
            <a:endParaRPr lang="fr-FR" dirty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charset="0"/>
                <a:ea typeface="ＭＳ Ｐゴシック" charset="0"/>
                <a:cs typeface="ＭＳ Ｐゴシック" charset="0"/>
              </a:rPr>
              <a:t>The JavaScript Library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fr-FR" sz="1200" dirty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fr-FR" sz="1200" dirty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fr-FR" sz="1200" dirty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fr-FR" sz="1200" dirty="0">
              <a:solidFill>
                <a:schemeClr val="tx1">
                  <a:lumMod val="95000"/>
                  <a:lumOff val="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5366" name="Picture 6" descr="http://1.bp.blogspot.com/-xMvJr9afulE/T-K6wWQLxfI/AAAAAAAAAOo/Fd4_MPK-HaU/s1600/jquery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726" y="1993404"/>
            <a:ext cx="2379662" cy="23796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179388" y="49188"/>
            <a:ext cx="8785225" cy="51845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2"/>
            <a:r>
              <a:rPr lang="en-US" sz="1500" b="1" dirty="0">
                <a:solidFill>
                  <a:srgbClr val="0070C0"/>
                </a:solidFill>
                <a:latin typeface="Courier New"/>
                <a:cs typeface="Courier New"/>
              </a:rPr>
              <a:t>function</a:t>
            </a:r>
            <a:r>
              <a:rPr lang="en-US" sz="15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500" b="1" dirty="0" err="1" smtClean="0">
                <a:solidFill>
                  <a:schemeClr val="tx1"/>
                </a:solidFill>
                <a:latin typeface="Courier New"/>
                <a:cs typeface="Courier New"/>
              </a:rPr>
              <a:t>fadeIn</a:t>
            </a:r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(el, time =</a:t>
            </a:r>
            <a:r>
              <a:rPr lang="en-US" sz="1500" b="1" dirty="0" smtClean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500" b="1" dirty="0" smtClean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1000</a:t>
            </a:r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) 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pPr lvl="2"/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sz="1500" b="1" dirty="0" err="1" smtClean="0">
                <a:solidFill>
                  <a:srgbClr val="0070C0"/>
                </a:solidFill>
                <a:latin typeface="Courier New"/>
                <a:cs typeface="Courier New"/>
              </a:rPr>
              <a:t>var</a:t>
            </a:r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op = </a:t>
            </a:r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1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  <a:r>
              <a:rPr lang="en-US" sz="1500" b="1" dirty="0">
                <a:solidFill>
                  <a:srgbClr val="660066"/>
                </a:solidFill>
                <a:latin typeface="Courier New"/>
                <a:cs typeface="Courier New"/>
              </a:rPr>
              <a:t>  </a:t>
            </a:r>
            <a:r>
              <a:rPr lang="en-US" sz="1500" b="1" dirty="0">
                <a:solidFill>
                  <a:srgbClr val="00B050"/>
                </a:solidFill>
                <a:latin typeface="Courier New"/>
                <a:cs typeface="Courier New"/>
              </a:rPr>
              <a:t>// initial opacity</a:t>
            </a:r>
          </a:p>
          <a:p>
            <a:pPr lvl="2"/>
            <a:r>
              <a:rPr lang="en-US" sz="1500" b="1" dirty="0" smtClean="0">
                <a:solidFill>
                  <a:srgbClr val="660066"/>
                </a:solidFill>
                <a:latin typeface="Courier New"/>
                <a:cs typeface="Courier New"/>
              </a:rPr>
              <a:t>  </a:t>
            </a:r>
            <a:r>
              <a:rPr lang="en-US" sz="1500" b="1" dirty="0" err="1">
                <a:solidFill>
                  <a:srgbClr val="0070C0"/>
                </a:solidFill>
                <a:latin typeface="Courier New"/>
                <a:cs typeface="Courier New"/>
              </a:rPr>
              <a:t>var</a:t>
            </a:r>
            <a:r>
              <a:rPr lang="en-US" sz="15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timer = </a:t>
            </a:r>
            <a:r>
              <a:rPr lang="en-US" sz="1500" b="1" dirty="0" err="1">
                <a:solidFill>
                  <a:schemeClr val="tx1"/>
                </a:solidFill>
                <a:latin typeface="Courier New"/>
                <a:cs typeface="Courier New"/>
              </a:rPr>
              <a:t>setInterval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1500" b="1" dirty="0">
                <a:solidFill>
                  <a:srgbClr val="0070C0"/>
                </a:solidFill>
                <a:latin typeface="Courier New"/>
                <a:cs typeface="Courier New"/>
              </a:rPr>
              <a:t>function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 () </a:t>
            </a:r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pPr lvl="2"/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   </a:t>
            </a:r>
            <a:r>
              <a:rPr lang="en-US" sz="1500" b="1" dirty="0" smtClean="0">
                <a:solidFill>
                  <a:srgbClr val="0070C0"/>
                </a:solidFill>
                <a:latin typeface="Courier New"/>
                <a:cs typeface="Courier New"/>
              </a:rPr>
              <a:t>if</a:t>
            </a:r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(op &lt;= </a:t>
            </a:r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0.1</a:t>
            </a:r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) {</a:t>
            </a:r>
            <a:endParaRPr lang="en-US" sz="1500" b="1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lvl="2"/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      </a:t>
            </a:r>
            <a:r>
              <a:rPr lang="en-US" sz="1500" b="1" dirty="0" err="1" smtClean="0">
                <a:solidFill>
                  <a:schemeClr val="tx1"/>
                </a:solidFill>
                <a:latin typeface="Courier New"/>
                <a:cs typeface="Courier New"/>
              </a:rPr>
              <a:t>clearInterval</a:t>
            </a:r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(timer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);</a:t>
            </a:r>
          </a:p>
          <a:p>
            <a:pPr lvl="2"/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      </a:t>
            </a:r>
            <a:r>
              <a:rPr lang="en-US" sz="1500" b="1" dirty="0" err="1" smtClean="0">
                <a:solidFill>
                  <a:schemeClr val="tx1"/>
                </a:solidFill>
                <a:latin typeface="Courier New"/>
                <a:cs typeface="Courier New"/>
              </a:rPr>
              <a:t>el.style.display</a:t>
            </a:r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sz="15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500" b="1" dirty="0">
                <a:solidFill>
                  <a:srgbClr val="00B050"/>
                </a:solidFill>
                <a:latin typeface="Courier New"/>
                <a:cs typeface="Courier New"/>
              </a:rPr>
              <a:t>'none'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pPr lvl="2"/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    }</a:t>
            </a:r>
            <a:endParaRPr lang="en-US" sz="1500" b="1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lvl="2"/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1500" b="1" dirty="0" err="1" smtClean="0">
                <a:solidFill>
                  <a:schemeClr val="tx1"/>
                </a:solidFill>
                <a:latin typeface="Courier New"/>
                <a:cs typeface="Courier New"/>
              </a:rPr>
              <a:t>el.style.opacity</a:t>
            </a:r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= op;</a:t>
            </a:r>
          </a:p>
          <a:p>
            <a:pPr lvl="2"/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1500" b="1" dirty="0" err="1" smtClean="0">
                <a:solidFill>
                  <a:schemeClr val="tx1"/>
                </a:solidFill>
                <a:latin typeface="Courier New"/>
                <a:cs typeface="Courier New"/>
              </a:rPr>
              <a:t>el.style.filter</a:t>
            </a:r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sz="1500" b="1" dirty="0">
                <a:solidFill>
                  <a:srgbClr val="00B050"/>
                </a:solidFill>
                <a:latin typeface="Courier New"/>
                <a:cs typeface="Courier New"/>
              </a:rPr>
              <a:t>'alpha(opacity='</a:t>
            </a:r>
            <a:r>
              <a:rPr lang="en-US" sz="15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+ op *</a:t>
            </a:r>
            <a:r>
              <a:rPr lang="en-US" sz="15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100</a:t>
            </a:r>
            <a:r>
              <a:rPr lang="en-US" sz="15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+ </a:t>
            </a:r>
            <a:r>
              <a:rPr lang="en-US" sz="1500" b="1" dirty="0">
                <a:solidFill>
                  <a:srgbClr val="00B050"/>
                </a:solidFill>
                <a:latin typeface="Courier New"/>
                <a:cs typeface="Courier New"/>
              </a:rPr>
              <a:t>")"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pPr lvl="2"/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  op 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-= op * </a:t>
            </a:r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0.1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pPr lvl="2"/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}, time /</a:t>
            </a:r>
            <a:r>
              <a:rPr lang="en-US" sz="1500" b="1" dirty="0" smtClean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500" b="1" dirty="0" smtClean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10</a:t>
            </a:r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);</a:t>
            </a:r>
            <a:endParaRPr lang="en-US" sz="1500" b="1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lvl="2"/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  <a:endParaRPr lang="en-US" sz="1500" b="1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lvl="2"/>
            <a:r>
              <a:rPr lang="en-US" sz="1500" b="1" dirty="0">
                <a:solidFill>
                  <a:srgbClr val="0070C0"/>
                </a:solidFill>
                <a:latin typeface="Courier New"/>
                <a:cs typeface="Courier New"/>
              </a:rPr>
              <a:t>function</a:t>
            </a:r>
            <a:r>
              <a:rPr lang="en-US" sz="15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500" b="1" dirty="0" err="1" smtClean="0">
                <a:solidFill>
                  <a:schemeClr val="tx1"/>
                </a:solidFill>
                <a:latin typeface="Courier New"/>
                <a:cs typeface="Courier New"/>
              </a:rPr>
              <a:t>fadeOut</a:t>
            </a:r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(el, time =</a:t>
            </a:r>
            <a:r>
              <a:rPr lang="en-US" sz="1500" b="1" dirty="0" smtClean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500" b="1" dirty="0" smtClean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1000</a:t>
            </a:r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) 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pPr lvl="2"/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sz="1500" b="1" dirty="0" err="1" smtClean="0">
                <a:solidFill>
                  <a:srgbClr val="0070C0"/>
                </a:solidFill>
                <a:latin typeface="Courier New"/>
                <a:cs typeface="Courier New"/>
              </a:rPr>
              <a:t>var</a:t>
            </a:r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op =</a:t>
            </a:r>
            <a:r>
              <a:rPr lang="en-US" sz="15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0.1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  <a:r>
              <a:rPr lang="en-US" sz="1500" b="1" dirty="0">
                <a:solidFill>
                  <a:srgbClr val="660066"/>
                </a:solidFill>
                <a:latin typeface="Courier New"/>
                <a:cs typeface="Courier New"/>
              </a:rPr>
              <a:t>  </a:t>
            </a:r>
            <a:r>
              <a:rPr lang="en-US" sz="1500" b="1" dirty="0">
                <a:solidFill>
                  <a:srgbClr val="00B050"/>
                </a:solidFill>
                <a:latin typeface="Courier New"/>
                <a:cs typeface="Courier New"/>
              </a:rPr>
              <a:t>// initial opacity</a:t>
            </a:r>
          </a:p>
          <a:p>
            <a:pPr lvl="2"/>
            <a:r>
              <a:rPr lang="en-US" sz="1500" b="1" dirty="0" smtClean="0">
                <a:solidFill>
                  <a:srgbClr val="660066"/>
                </a:solidFill>
                <a:latin typeface="Courier New"/>
                <a:cs typeface="Courier New"/>
              </a:rPr>
              <a:t>  </a:t>
            </a:r>
            <a:r>
              <a:rPr lang="en-US" sz="1500" b="1" dirty="0" err="1" smtClean="0">
                <a:solidFill>
                  <a:schemeClr val="tx1"/>
                </a:solidFill>
                <a:latin typeface="Courier New"/>
                <a:cs typeface="Courier New"/>
              </a:rPr>
              <a:t>el.style.display</a:t>
            </a:r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= </a:t>
            </a:r>
            <a:r>
              <a:rPr lang="en-US" sz="1500" b="1" dirty="0">
                <a:solidFill>
                  <a:srgbClr val="00B050"/>
                </a:solidFill>
                <a:latin typeface="Courier New"/>
                <a:cs typeface="Courier New"/>
              </a:rPr>
              <a:t>'block'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pPr lvl="2"/>
            <a:r>
              <a:rPr lang="en-US" sz="1500" b="1" dirty="0" smtClean="0">
                <a:solidFill>
                  <a:srgbClr val="660066"/>
                </a:solidFill>
                <a:latin typeface="Courier New"/>
                <a:cs typeface="Courier New"/>
              </a:rPr>
              <a:t>  </a:t>
            </a:r>
            <a:r>
              <a:rPr lang="en-US" sz="1500" b="1" dirty="0" err="1" smtClean="0">
                <a:solidFill>
                  <a:srgbClr val="0070C0"/>
                </a:solidFill>
                <a:latin typeface="Courier New"/>
                <a:cs typeface="Courier New"/>
              </a:rPr>
              <a:t>var</a:t>
            </a:r>
            <a:r>
              <a:rPr lang="en-US" sz="1500" b="1" dirty="0" smtClean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timer = </a:t>
            </a:r>
            <a:r>
              <a:rPr lang="en-US" sz="1500" b="1" dirty="0" err="1">
                <a:solidFill>
                  <a:schemeClr val="tx1"/>
                </a:solidFill>
                <a:latin typeface="Courier New"/>
                <a:cs typeface="Courier New"/>
              </a:rPr>
              <a:t>setInterval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1500" b="1" dirty="0">
                <a:solidFill>
                  <a:srgbClr val="0070C0"/>
                </a:solidFill>
                <a:latin typeface="Courier New"/>
                <a:cs typeface="Courier New"/>
              </a:rPr>
              <a:t>function</a:t>
            </a:r>
            <a:r>
              <a:rPr lang="en-US" sz="15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() {</a:t>
            </a:r>
          </a:p>
          <a:p>
            <a:pPr lvl="2"/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1500" b="1" dirty="0" smtClean="0">
                <a:solidFill>
                  <a:srgbClr val="0070C0"/>
                </a:solidFill>
                <a:latin typeface="Courier New"/>
                <a:cs typeface="Courier New"/>
              </a:rPr>
              <a:t>if</a:t>
            </a:r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(op &gt;=</a:t>
            </a:r>
            <a:r>
              <a:rPr lang="en-US" sz="15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500" b="1" dirty="0" smtClean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1</a:t>
            </a:r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) </a:t>
            </a:r>
            <a:r>
              <a:rPr lang="en-US" sz="1500" b="1" dirty="0" err="1" smtClean="0">
                <a:solidFill>
                  <a:schemeClr val="tx1"/>
                </a:solidFill>
                <a:latin typeface="Courier New"/>
                <a:cs typeface="Courier New"/>
              </a:rPr>
              <a:t>clearInterval</a:t>
            </a:r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(timer);</a:t>
            </a:r>
            <a:endParaRPr lang="en-US" sz="1500" b="1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lvl="2"/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1500" b="1" dirty="0" err="1" smtClean="0">
                <a:solidFill>
                  <a:schemeClr val="tx1"/>
                </a:solidFill>
                <a:latin typeface="Courier New"/>
                <a:cs typeface="Courier New"/>
              </a:rPr>
              <a:t>el.style.opacity</a:t>
            </a:r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= op;</a:t>
            </a:r>
          </a:p>
          <a:p>
            <a:pPr lvl="2"/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1500" b="1" dirty="0" err="1" smtClean="0">
                <a:solidFill>
                  <a:schemeClr val="tx1"/>
                </a:solidFill>
                <a:latin typeface="Courier New"/>
                <a:cs typeface="Courier New"/>
              </a:rPr>
              <a:t>el.style.filter</a:t>
            </a:r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= </a:t>
            </a:r>
            <a:r>
              <a:rPr lang="en-US" sz="1500" b="1" dirty="0">
                <a:solidFill>
                  <a:srgbClr val="00B050"/>
                </a:solidFill>
                <a:latin typeface="Courier New"/>
                <a:cs typeface="Courier New"/>
              </a:rPr>
              <a:t>'alpha(opacity='</a:t>
            </a:r>
            <a:r>
              <a:rPr lang="en-US" sz="15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+ op *</a:t>
            </a:r>
            <a:r>
              <a:rPr lang="en-US" sz="15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100</a:t>
            </a:r>
            <a:r>
              <a:rPr lang="en-US" sz="15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+</a:t>
            </a:r>
            <a:r>
              <a:rPr lang="en-US" sz="15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500" b="1" dirty="0">
                <a:solidFill>
                  <a:srgbClr val="00B050"/>
                </a:solidFill>
                <a:latin typeface="Courier New"/>
                <a:cs typeface="Courier New"/>
              </a:rPr>
              <a:t>")"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pPr lvl="2"/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    op 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+= op *</a:t>
            </a:r>
            <a:r>
              <a:rPr lang="en-US" sz="15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0.1</a:t>
            </a:r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pPr lvl="2"/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}, time /</a:t>
            </a:r>
            <a:r>
              <a:rPr lang="en-US" sz="1500" b="1" dirty="0" smtClean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500" b="1" dirty="0" smtClean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10</a:t>
            </a:r>
            <a:r>
              <a:rPr lang="en-US" sz="1500" b="1" dirty="0" smtClean="0">
                <a:solidFill>
                  <a:schemeClr val="tx1"/>
                </a:solidFill>
                <a:latin typeface="Courier New"/>
                <a:cs typeface="Courier New"/>
              </a:rPr>
              <a:t>);</a:t>
            </a:r>
            <a:endParaRPr lang="en-US" sz="1500" b="1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lvl="2"/>
            <a:r>
              <a:rPr lang="en-US" sz="1500" b="1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  <a:endParaRPr lang="fr-FR" sz="1500" b="1" dirty="0" smtClean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1115616" y="72008"/>
            <a:ext cx="0" cy="51617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 rot="16200000">
            <a:off x="-1575102" y="2410643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latin typeface="Calibri (Heading)"/>
                <a:cs typeface="Calibri (Heading)"/>
              </a:rPr>
              <a:t>Simple JavaScript version</a:t>
            </a:r>
            <a:endParaRPr lang="fr-FR" sz="2400" b="1" dirty="0">
              <a:latin typeface="Calibri (Heading)"/>
              <a:cs typeface="Calibri (Heading)"/>
            </a:endParaRPr>
          </a:p>
        </p:txBody>
      </p:sp>
    </p:spTree>
    <p:extLst>
      <p:ext uri="{BB962C8B-B14F-4D97-AF65-F5344CB8AC3E}">
        <p14:creationId xmlns:p14="http://schemas.microsoft.com/office/powerpoint/2010/main" val="18594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Advantages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smtClean="0"/>
              <a:t>JavaScript version (</a:t>
            </a:r>
            <a:r>
              <a:rPr lang="fr-FR" sz="2800" dirty="0" err="1" smtClean="0"/>
              <a:t>after</a:t>
            </a:r>
            <a:r>
              <a:rPr lang="fr-FR" sz="2800" dirty="0" smtClean="0"/>
              <a:t> </a:t>
            </a:r>
            <a:r>
              <a:rPr lang="fr-FR" sz="2800" dirty="0" err="1" smtClean="0"/>
              <a:t>pasting</a:t>
            </a:r>
            <a:r>
              <a:rPr lang="fr-FR" sz="2800" dirty="0" smtClean="0"/>
              <a:t> </a:t>
            </a:r>
            <a:r>
              <a:rPr lang="fr-FR" sz="2800" dirty="0" err="1" smtClean="0"/>
              <a:t>previous</a:t>
            </a:r>
            <a:r>
              <a:rPr lang="fr-FR" sz="2800" dirty="0" smtClean="0"/>
              <a:t> code):</a:t>
            </a:r>
          </a:p>
          <a:p>
            <a:endParaRPr lang="fr-FR" sz="2800" dirty="0" smtClean="0"/>
          </a:p>
          <a:p>
            <a:endParaRPr lang="fr-FR" dirty="0"/>
          </a:p>
          <a:p>
            <a:r>
              <a:rPr lang="fr-FR" sz="2800" dirty="0" smtClean="0"/>
              <a:t>jQuery version: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57150" indent="0" algn="ctr">
              <a:buNone/>
            </a:pPr>
            <a:endParaRPr lang="fr-FR" sz="1600" dirty="0" smtClean="0"/>
          </a:p>
          <a:p>
            <a:pPr marL="57150" indent="0" algn="ctr">
              <a:buNone/>
            </a:pPr>
            <a:r>
              <a:rPr lang="fr-FR" sz="2400" dirty="0" smtClean="0"/>
              <a:t>So, </a:t>
            </a:r>
            <a:r>
              <a:rPr lang="fr-FR" sz="2400" dirty="0" err="1" smtClean="0"/>
              <a:t>which</a:t>
            </a:r>
            <a:r>
              <a:rPr lang="fr-FR" sz="2400" dirty="0" smtClean="0"/>
              <a:t> one do </a:t>
            </a:r>
            <a:r>
              <a:rPr lang="fr-FR" sz="2400" dirty="0" err="1" smtClean="0"/>
              <a:t>you</a:t>
            </a:r>
            <a:r>
              <a:rPr lang="fr-FR" sz="2400" dirty="0" smtClean="0"/>
              <a:t> </a:t>
            </a:r>
            <a:r>
              <a:rPr lang="fr-FR" sz="2400" dirty="0" err="1" smtClean="0"/>
              <a:t>prefer</a:t>
            </a:r>
            <a:r>
              <a:rPr lang="fr-FR" sz="2400" dirty="0" smtClean="0"/>
              <a:t>? </a:t>
            </a:r>
            <a:r>
              <a:rPr lang="fr-FR" sz="2400" dirty="0" smtClean="0">
                <a:sym typeface="Wingdings" panose="05000000000000000000" pitchFamily="2" charset="2"/>
              </a:rPr>
              <a:t></a:t>
            </a:r>
            <a:endParaRPr lang="fr-FR" sz="2800" dirty="0"/>
          </a:p>
          <a:p>
            <a:endParaRPr lang="fr-FR" sz="2800" dirty="0" smtClean="0"/>
          </a:p>
          <a:p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Discovery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1705372"/>
            <a:ext cx="8785225" cy="9361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fr-FR" sz="1600" b="1" dirty="0" err="1" smtClean="0">
                <a:solidFill>
                  <a:schemeClr val="tx1"/>
                </a:solidFill>
                <a:latin typeface="Courier New"/>
                <a:cs typeface="Courier New"/>
              </a:rPr>
              <a:t>fadeIn</a:t>
            </a:r>
            <a:r>
              <a:rPr lang="fr-FR" sz="1600" b="1" dirty="0" smtClean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fr-FR" sz="1600" b="1" dirty="0" err="1" smtClean="0">
                <a:solidFill>
                  <a:schemeClr val="tx1"/>
                </a:solidFill>
                <a:latin typeface="Courier New"/>
                <a:cs typeface="Courier New"/>
              </a:rPr>
              <a:t>document.querySelector</a:t>
            </a:r>
            <a:r>
              <a:rPr lang="fr-FR" sz="1600" b="1" dirty="0" smtClean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fr-FR" sz="1600" b="1" dirty="0" smtClean="0">
                <a:solidFill>
                  <a:srgbClr val="00B050"/>
                </a:solidFill>
                <a:latin typeface="Courier New"/>
                <a:cs typeface="Courier New"/>
              </a:rPr>
              <a:t>"#</a:t>
            </a:r>
            <a:r>
              <a:rPr lang="fr-FR" sz="1600" b="1" dirty="0" err="1">
                <a:solidFill>
                  <a:srgbClr val="00B050"/>
                </a:solidFill>
                <a:latin typeface="Courier New"/>
                <a:cs typeface="Courier New"/>
              </a:rPr>
              <a:t>m</a:t>
            </a:r>
            <a:r>
              <a:rPr lang="fr-FR" sz="1600" b="1" dirty="0" err="1" smtClean="0">
                <a:solidFill>
                  <a:srgbClr val="00B050"/>
                </a:solidFill>
                <a:latin typeface="Courier New"/>
                <a:cs typeface="Courier New"/>
              </a:rPr>
              <a:t>yElement</a:t>
            </a:r>
            <a:r>
              <a:rPr lang="fr-FR" sz="1600" b="1" dirty="0" smtClean="0">
                <a:solidFill>
                  <a:srgbClr val="00B050"/>
                </a:solidFill>
                <a:latin typeface="Courier New"/>
                <a:cs typeface="Courier New"/>
              </a:rPr>
              <a:t>"</a:t>
            </a:r>
            <a:r>
              <a:rPr lang="fr-FR" sz="1600" b="1" dirty="0" smtClean="0">
                <a:solidFill>
                  <a:schemeClr val="tx1"/>
                </a:solidFill>
                <a:latin typeface="Courier New"/>
                <a:cs typeface="Courier New"/>
              </a:rPr>
              <a:t>), </a:t>
            </a:r>
            <a:r>
              <a:rPr lang="fr-FR" sz="1600" b="1" dirty="0" smtClean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500</a:t>
            </a:r>
            <a:r>
              <a:rPr lang="fr-FR" sz="1600" b="1" dirty="0" smtClean="0">
                <a:solidFill>
                  <a:schemeClr val="tx1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fr-FR" sz="1600" b="1" dirty="0" err="1" smtClean="0">
                <a:solidFill>
                  <a:schemeClr val="tx1"/>
                </a:solidFill>
                <a:latin typeface="Courier New"/>
                <a:cs typeface="Courier New"/>
              </a:rPr>
              <a:t>fadeOut</a:t>
            </a:r>
            <a:r>
              <a:rPr lang="fr-FR" sz="1600" b="1" dirty="0" smtClean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fr-FR" sz="1600" b="1" dirty="0" err="1" smtClean="0">
                <a:solidFill>
                  <a:schemeClr val="tx1"/>
                </a:solidFill>
                <a:latin typeface="Courier New"/>
                <a:cs typeface="Courier New"/>
              </a:rPr>
              <a:t>document.querySelector</a:t>
            </a:r>
            <a:r>
              <a:rPr lang="fr-FR" sz="1600" b="1" dirty="0" smtClean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fr-FR" sz="1600" b="1" dirty="0" smtClean="0">
                <a:solidFill>
                  <a:srgbClr val="00B050"/>
                </a:solidFill>
                <a:latin typeface="Courier New"/>
                <a:cs typeface="Courier New"/>
              </a:rPr>
              <a:t>"#</a:t>
            </a:r>
            <a:r>
              <a:rPr lang="fr-FR" sz="1600" b="1" dirty="0" err="1" smtClean="0">
                <a:solidFill>
                  <a:srgbClr val="00B050"/>
                </a:solidFill>
                <a:latin typeface="Courier New"/>
                <a:cs typeface="Courier New"/>
              </a:rPr>
              <a:t>myElement</a:t>
            </a:r>
            <a:r>
              <a:rPr lang="fr-FR" sz="1600" b="1" dirty="0" smtClean="0">
                <a:solidFill>
                  <a:srgbClr val="00B050"/>
                </a:solidFill>
                <a:latin typeface="Courier New"/>
                <a:cs typeface="Courier New"/>
              </a:rPr>
              <a:t>"</a:t>
            </a:r>
            <a:r>
              <a:rPr lang="fr-FR" sz="1600" b="1" dirty="0" smtClean="0">
                <a:solidFill>
                  <a:schemeClr val="tx1"/>
                </a:solidFill>
                <a:latin typeface="Courier New"/>
                <a:cs typeface="Courier New"/>
              </a:rPr>
              <a:t>), </a:t>
            </a:r>
            <a:r>
              <a:rPr lang="fr-FR" sz="1600" b="1" dirty="0" smtClean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500</a:t>
            </a:r>
            <a:r>
              <a:rPr lang="fr-FR" sz="1600" b="1" dirty="0" smtClean="0">
                <a:solidFill>
                  <a:schemeClr val="tx1"/>
                </a:solidFill>
                <a:latin typeface="Courier New"/>
                <a:cs typeface="Courier New"/>
              </a:rPr>
              <a:t>);</a:t>
            </a:r>
          </a:p>
        </p:txBody>
      </p:sp>
      <p:pic>
        <p:nvPicPr>
          <p:cNvPr id="7" name="Picture 2" descr="D:\Users\Renaud\Desktop\StageFinEtudesSupinfo\Icons-New\v3\Min\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à coins arrondis 7"/>
          <p:cNvSpPr/>
          <p:nvPr/>
        </p:nvSpPr>
        <p:spPr>
          <a:xfrm>
            <a:off x="179512" y="3289548"/>
            <a:ext cx="8785225" cy="9361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solidFill>
                  <a:schemeClr val="tx1"/>
                </a:solidFill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cs typeface="Courier New"/>
              </a:rPr>
              <a:t>"#</a:t>
            </a:r>
            <a:r>
              <a:rPr lang="en-US" sz="1600" b="1" dirty="0" err="1" smtClean="0">
                <a:solidFill>
                  <a:srgbClr val="00B050"/>
                </a:solidFill>
                <a:latin typeface="Courier New"/>
                <a:cs typeface="Courier New"/>
              </a:rPr>
              <a:t>myElement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solidFill>
                  <a:schemeClr val="tx1"/>
                </a:solidFill>
                <a:latin typeface="Courier New"/>
                <a:cs typeface="Courier New"/>
              </a:rPr>
              <a:t>).</a:t>
            </a:r>
            <a:r>
              <a:rPr lang="en-US" sz="1600" b="1" dirty="0" err="1" smtClean="0">
                <a:solidFill>
                  <a:schemeClr val="tx1"/>
                </a:solidFill>
                <a:latin typeface="Courier New"/>
                <a:cs typeface="Courier New"/>
              </a:rPr>
              <a:t>fadeIn</a:t>
            </a:r>
            <a:r>
              <a:rPr lang="en-US" sz="1600" b="1" dirty="0" smtClean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500</a:t>
            </a:r>
            <a:r>
              <a:rPr lang="en-US" sz="1600" b="1" dirty="0" smtClean="0">
                <a:solidFill>
                  <a:schemeClr val="tx1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fr-FR" sz="1600" b="1" dirty="0" smtClean="0">
                <a:solidFill>
                  <a:schemeClr val="tx1"/>
                </a:solidFill>
                <a:latin typeface="Courier New"/>
                <a:cs typeface="Courier New"/>
              </a:rPr>
              <a:t>$(</a:t>
            </a:r>
            <a:r>
              <a:rPr lang="fr-FR" sz="1600" b="1" dirty="0" smtClean="0">
                <a:solidFill>
                  <a:srgbClr val="00B050"/>
                </a:solidFill>
                <a:latin typeface="Courier New"/>
                <a:cs typeface="Courier New"/>
              </a:rPr>
              <a:t>"#</a:t>
            </a:r>
            <a:r>
              <a:rPr lang="fr-FR" sz="1600" b="1" dirty="0" err="1" smtClean="0">
                <a:solidFill>
                  <a:srgbClr val="00B050"/>
                </a:solidFill>
                <a:latin typeface="Courier New"/>
                <a:cs typeface="Courier New"/>
              </a:rPr>
              <a:t>myElement</a:t>
            </a:r>
            <a:r>
              <a:rPr lang="fr-FR" sz="1600" b="1" dirty="0" smtClean="0">
                <a:solidFill>
                  <a:srgbClr val="00B050"/>
                </a:solidFill>
                <a:latin typeface="Courier New"/>
                <a:cs typeface="Courier New"/>
              </a:rPr>
              <a:t>"</a:t>
            </a:r>
            <a:r>
              <a:rPr lang="fr-FR" sz="1600" b="1" dirty="0" smtClean="0">
                <a:solidFill>
                  <a:schemeClr val="tx1"/>
                </a:solidFill>
                <a:latin typeface="Courier New"/>
                <a:cs typeface="Courier New"/>
              </a:rPr>
              <a:t>).</a:t>
            </a:r>
            <a:r>
              <a:rPr lang="fr-FR" sz="1600" b="1" dirty="0" err="1" smtClean="0">
                <a:solidFill>
                  <a:schemeClr val="tx1"/>
                </a:solidFill>
                <a:latin typeface="Courier New"/>
                <a:cs typeface="Courier New"/>
              </a:rPr>
              <a:t>fadeOut</a:t>
            </a:r>
            <a:r>
              <a:rPr lang="fr-FR" sz="1600" b="1" dirty="0" smtClean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fr-FR" sz="1600" b="1" dirty="0" smtClean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500</a:t>
            </a:r>
            <a:r>
              <a:rPr lang="fr-FR" sz="1600" b="1" dirty="0" smtClean="0">
                <a:solidFill>
                  <a:schemeClr val="tx1"/>
                </a:solidFill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5773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Install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smtClean="0"/>
              <a:t>To use </a:t>
            </a:r>
            <a:r>
              <a:rPr lang="fr-FR" sz="2800" dirty="0" err="1" smtClean="0"/>
              <a:t>jQuery</a:t>
            </a:r>
            <a:r>
              <a:rPr lang="fr-FR" sz="2800" dirty="0" smtClean="0"/>
              <a:t> </a:t>
            </a:r>
            <a:r>
              <a:rPr lang="fr-FR" sz="2800" dirty="0" err="1" smtClean="0"/>
              <a:t>library</a:t>
            </a:r>
            <a:r>
              <a:rPr lang="fr-FR" sz="2800" dirty="0" smtClean="0"/>
              <a:t>, </a:t>
            </a:r>
            <a:r>
              <a:rPr lang="fr-FR" sz="2800" dirty="0" err="1" smtClean="0"/>
              <a:t>you</a:t>
            </a:r>
            <a:r>
              <a:rPr lang="fr-FR" sz="2800" dirty="0" smtClean="0"/>
              <a:t> </a:t>
            </a:r>
            <a:r>
              <a:rPr lang="fr-FR" sz="2800" dirty="0" err="1" smtClean="0"/>
              <a:t>can</a:t>
            </a:r>
            <a:r>
              <a:rPr lang="fr-FR" sz="2800" dirty="0" smtClean="0"/>
              <a:t> </a:t>
            </a:r>
            <a:r>
              <a:rPr lang="fr-FR" sz="2800" dirty="0" err="1" smtClean="0"/>
              <a:t>download</a:t>
            </a:r>
            <a:r>
              <a:rPr lang="fr-FR" sz="2800" dirty="0" smtClean="0"/>
              <a:t> and </a:t>
            </a:r>
            <a:r>
              <a:rPr lang="fr-FR" sz="2800" dirty="0" err="1" smtClean="0"/>
              <a:t>include</a:t>
            </a:r>
            <a:r>
              <a:rPr lang="fr-FR" sz="2800" dirty="0" smtClean="0"/>
              <a:t> </a:t>
            </a:r>
            <a:r>
              <a:rPr lang="fr-FR" sz="2800" dirty="0" err="1" smtClean="0"/>
              <a:t>it</a:t>
            </a:r>
            <a:r>
              <a:rPr lang="fr-FR" sz="2800" dirty="0" smtClean="0"/>
              <a:t> in </a:t>
            </a:r>
            <a:r>
              <a:rPr lang="fr-FR" sz="2800" dirty="0" err="1" smtClean="0"/>
              <a:t>your</a:t>
            </a:r>
            <a:r>
              <a:rPr lang="fr-FR" sz="2800" dirty="0" smtClean="0"/>
              <a:t> page:</a:t>
            </a:r>
          </a:p>
          <a:p>
            <a:endParaRPr lang="fr-FR" sz="2800" dirty="0"/>
          </a:p>
          <a:p>
            <a:endParaRPr lang="fr-FR" sz="2800" dirty="0" smtClean="0"/>
          </a:p>
          <a:p>
            <a:r>
              <a:rPr lang="fr-FR" sz="2800" dirty="0" smtClean="0"/>
              <a:t>If </a:t>
            </a:r>
            <a:r>
              <a:rPr lang="fr-FR" sz="2800" dirty="0" err="1" smtClean="0"/>
              <a:t>you</a:t>
            </a:r>
            <a:r>
              <a:rPr lang="fr-FR" sz="2800" dirty="0" smtClean="0"/>
              <a:t> </a:t>
            </a:r>
            <a:r>
              <a:rPr lang="fr-FR" sz="2800" dirty="0" err="1" smtClean="0"/>
              <a:t>don’t</a:t>
            </a:r>
            <a:r>
              <a:rPr lang="fr-FR" sz="2800" dirty="0" smtClean="0"/>
              <a:t> </a:t>
            </a:r>
            <a:r>
              <a:rPr lang="fr-FR" sz="2800" dirty="0" err="1" smtClean="0"/>
              <a:t>want</a:t>
            </a:r>
            <a:r>
              <a:rPr lang="fr-FR" sz="2800" dirty="0" smtClean="0"/>
              <a:t> to host </a:t>
            </a:r>
            <a:r>
              <a:rPr lang="fr-FR" sz="2800" dirty="0" err="1" smtClean="0"/>
              <a:t>jQuery</a:t>
            </a:r>
            <a:r>
              <a:rPr lang="fr-FR" sz="2800" dirty="0" smtClean="0"/>
              <a:t> file, </a:t>
            </a:r>
            <a:r>
              <a:rPr lang="fr-FR" sz="2800" dirty="0" err="1" smtClean="0"/>
              <a:t>just</a:t>
            </a:r>
            <a:r>
              <a:rPr lang="fr-FR" sz="2800" dirty="0" smtClean="0"/>
              <a:t> use the one </a:t>
            </a:r>
            <a:r>
              <a:rPr lang="fr-FR" sz="2800" dirty="0" err="1" smtClean="0"/>
              <a:t>hosted</a:t>
            </a:r>
            <a:r>
              <a:rPr lang="fr-FR" sz="2800" dirty="0" smtClean="0"/>
              <a:t> by </a:t>
            </a:r>
            <a:r>
              <a:rPr lang="fr-FR" sz="2800" dirty="0" err="1" smtClean="0"/>
              <a:t>jQuery</a:t>
            </a:r>
            <a:r>
              <a:rPr lang="fr-FR" sz="2800" dirty="0" smtClean="0"/>
              <a:t> </a:t>
            </a:r>
            <a:r>
              <a:rPr lang="fr-FR" sz="2800" dirty="0" err="1" smtClean="0"/>
              <a:t>itself</a:t>
            </a:r>
            <a:r>
              <a:rPr lang="fr-FR" sz="2800" dirty="0" smtClean="0"/>
              <a:t>:</a:t>
            </a:r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Discovery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2209428"/>
            <a:ext cx="8785225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dirty="0" smtClean="0">
                <a:latin typeface="Courier New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 </a:t>
            </a:r>
            <a:r>
              <a:rPr lang="en-US" sz="1600" b="1" dirty="0" err="1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src</a:t>
            </a:r>
            <a:r>
              <a:rPr lang="en-US" sz="1600" dirty="0" smtClean="0">
                <a:latin typeface="Courier New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"jquery.js"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&gt;&lt;/script&gt;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179512" y="4225652"/>
            <a:ext cx="8785225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dirty="0" smtClean="0">
                <a:latin typeface="Courier New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 </a:t>
            </a:r>
          </a:p>
          <a:p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	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	</a:t>
            </a:r>
            <a:r>
              <a:rPr lang="en-US" sz="1600" b="1" dirty="0" err="1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src</a:t>
            </a:r>
            <a:r>
              <a:rPr lang="en-US" sz="1600" dirty="0" smtClean="0">
                <a:latin typeface="Courier New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"http://code.jquery.com/jquery.min.js"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&gt;&lt;/script&gt;</a:t>
            </a:r>
          </a:p>
        </p:txBody>
      </p:sp>
      <p:pic>
        <p:nvPicPr>
          <p:cNvPr id="9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07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1116013" y="0"/>
            <a:ext cx="7956550" cy="808038"/>
          </a:xfrm>
        </p:spPr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pic>
        <p:nvPicPr>
          <p:cNvPr id="6146" name="Picture 2" descr="D:\Users\Renaud\Desktop\StageFinEtudesSupinfo\Icons-New\v3\Min\Ques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interrogation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1"/>
          <a:stretch/>
        </p:blipFill>
        <p:spPr>
          <a:xfrm>
            <a:off x="0" y="1273324"/>
            <a:ext cx="5656653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3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Selectors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jQuery</a:t>
            </a:r>
            <a:endParaRPr lang="fr-FR" dirty="0"/>
          </a:p>
        </p:txBody>
      </p:sp>
      <p:pic>
        <p:nvPicPr>
          <p:cNvPr id="55298" name="Picture 2" descr="http://www.mememaker.net/static/images/memes/5185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209428"/>
            <a:ext cx="2973387" cy="2230438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31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Selectors are used to select elements on your page and interact with them.</a:t>
            </a:r>
          </a:p>
          <a:p>
            <a:endParaRPr lang="en-US" sz="2800" dirty="0" smtClean="0"/>
          </a:p>
          <a:p>
            <a:r>
              <a:rPr lang="en-US" sz="2800" dirty="0" smtClean="0"/>
              <a:t>Two types of selector can be used:</a:t>
            </a:r>
          </a:p>
          <a:p>
            <a:pPr lvl="1"/>
            <a:r>
              <a:rPr lang="en-US" sz="2400" dirty="0" smtClean="0"/>
              <a:t>CSS Selectors</a:t>
            </a:r>
          </a:p>
          <a:p>
            <a:pPr lvl="1"/>
            <a:r>
              <a:rPr lang="en-US" sz="2400" dirty="0" smtClean="0"/>
              <a:t>Specific </a:t>
            </a:r>
            <a:r>
              <a:rPr lang="en-US" sz="2400" dirty="0" err="1" smtClean="0"/>
              <a:t>jQuery</a:t>
            </a:r>
            <a:r>
              <a:rPr lang="en-US" sz="2400" dirty="0" smtClean="0"/>
              <a:t> Selectors</a:t>
            </a:r>
          </a:p>
          <a:p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Selectors</a:t>
            </a:r>
            <a:endParaRPr lang="fr-FR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9696" y="2713484"/>
            <a:ext cx="2973003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93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re 1"/>
          <p:cNvSpPr>
            <a:spLocks noGrp="1"/>
          </p:cNvSpPr>
          <p:nvPr>
            <p:ph type="title"/>
          </p:nvPr>
        </p:nvSpPr>
        <p:spPr>
          <a:xfrm>
            <a:off x="1116013" y="336550"/>
            <a:ext cx="7777162" cy="504825"/>
          </a:xfrm>
        </p:spPr>
        <p:txBody>
          <a:bodyPr/>
          <a:lstStyle/>
          <a:p>
            <a:r>
              <a:rPr lang="fr-FR" dirty="0" smtClean="0">
                <a:ea typeface="ＭＳ Ｐゴシック" pitchFamily="34" charset="-128"/>
              </a:rPr>
              <a:t>CSS </a:t>
            </a:r>
            <a:r>
              <a:rPr lang="fr-FR" dirty="0" err="1">
                <a:ea typeface="ＭＳ Ｐゴシック" pitchFamily="34" charset="-128"/>
              </a:rPr>
              <a:t>s</a:t>
            </a:r>
            <a:r>
              <a:rPr lang="fr-FR" dirty="0" err="1" smtClean="0">
                <a:ea typeface="ＭＳ Ｐゴシック" pitchFamily="34" charset="-128"/>
              </a:rPr>
              <a:t>electors</a:t>
            </a:r>
            <a:endParaRPr lang="fr-FR" dirty="0" smtClean="0">
              <a:ea typeface="ＭＳ Ｐゴシック" pitchFamily="34" charset="-128"/>
            </a:endParaRPr>
          </a:p>
        </p:txBody>
      </p:sp>
      <p:sp>
        <p:nvSpPr>
          <p:cNvPr id="21540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>
                <a:ea typeface="ＭＳ Ｐゴシック" pitchFamily="34" charset="-128"/>
              </a:rPr>
              <a:t>Selectors</a:t>
            </a:r>
            <a:endParaRPr lang="fr-FR" dirty="0" smtClean="0">
              <a:ea typeface="ＭＳ Ｐゴシック" pitchFamily="34" charset="-128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Take</a:t>
            </a:r>
            <a:r>
              <a:rPr lang="fr-FR" sz="2800" dirty="0" smtClean="0"/>
              <a:t> a look </a:t>
            </a:r>
            <a:r>
              <a:rPr lang="fr-FR" sz="2800" dirty="0" err="1" smtClean="0"/>
              <a:t>at</a:t>
            </a:r>
            <a:r>
              <a:rPr lang="fr-FR" sz="2800" dirty="0" smtClean="0"/>
              <a:t> </a:t>
            </a:r>
            <a:r>
              <a:rPr lang="fr-FR" sz="2800" dirty="0" err="1" smtClean="0"/>
              <a:t>these</a:t>
            </a:r>
            <a:r>
              <a:rPr lang="fr-FR" sz="2800" dirty="0" smtClean="0"/>
              <a:t> </a:t>
            </a:r>
            <a:r>
              <a:rPr lang="fr-FR" sz="2800" dirty="0" err="1" smtClean="0"/>
              <a:t>selectors</a:t>
            </a:r>
            <a:r>
              <a:rPr lang="fr-FR" sz="2800" dirty="0" smtClean="0"/>
              <a:t>:</a:t>
            </a:r>
            <a:endParaRPr lang="fr-FR" sz="2800" dirty="0"/>
          </a:p>
        </p:txBody>
      </p:sp>
      <p:graphicFrame>
        <p:nvGraphicFramePr>
          <p:cNvPr id="7" name="Espace réservé du contenu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7691894"/>
              </p:ext>
            </p:extLst>
          </p:nvPr>
        </p:nvGraphicFramePr>
        <p:xfrm>
          <a:off x="457200" y="2281436"/>
          <a:ext cx="8363272" cy="222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544"/>
                <a:gridCol w="6552728"/>
              </a:tblGrid>
              <a:tr h="370795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Selector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Returns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*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All </a:t>
                      </a:r>
                      <a:r>
                        <a:rPr lang="fr-FR" sz="1800" dirty="0" err="1" smtClean="0"/>
                        <a:t>elements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err="1" smtClean="0"/>
                        <a:t>element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All </a:t>
                      </a:r>
                      <a:r>
                        <a:rPr lang="fr-FR" sz="1800" b="1" dirty="0" err="1" smtClean="0"/>
                        <a:t>element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elements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#id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Element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with</a:t>
                      </a:r>
                      <a:r>
                        <a:rPr lang="fr-FR" sz="1800" dirty="0" smtClean="0"/>
                        <a:t> « </a:t>
                      </a:r>
                      <a:r>
                        <a:rPr lang="fr-FR" sz="1800" b="1" dirty="0" smtClean="0"/>
                        <a:t>id </a:t>
                      </a:r>
                      <a:r>
                        <a:rPr lang="fr-FR" sz="1800" dirty="0" smtClean="0"/>
                        <a:t>» as id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.class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Elements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with</a:t>
                      </a:r>
                      <a:r>
                        <a:rPr lang="fr-FR" sz="1800" dirty="0" smtClean="0"/>
                        <a:t> « </a:t>
                      </a:r>
                      <a:r>
                        <a:rPr lang="fr-FR" sz="1800" b="1" dirty="0" smtClean="0"/>
                        <a:t>class</a:t>
                      </a:r>
                      <a:r>
                        <a:rPr lang="fr-FR" sz="1800" dirty="0" smtClean="0"/>
                        <a:t> » as class value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err="1" smtClean="0"/>
                        <a:t>elem</a:t>
                      </a:r>
                      <a:r>
                        <a:rPr lang="fr-FR" sz="1800" b="1" dirty="0" smtClean="0"/>
                        <a:t>[</a:t>
                      </a:r>
                      <a:r>
                        <a:rPr lang="fr-FR" sz="1800" b="1" dirty="0" err="1" smtClean="0"/>
                        <a:t>attr</a:t>
                      </a:r>
                      <a:r>
                        <a:rPr lang="fr-FR" sz="1800" b="1" dirty="0" smtClean="0"/>
                        <a:t>]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Elements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with</a:t>
                      </a:r>
                      <a:r>
                        <a:rPr lang="fr-FR" sz="1800" baseline="0" dirty="0" smtClean="0"/>
                        <a:t> « </a:t>
                      </a:r>
                      <a:r>
                        <a:rPr lang="fr-FR" sz="1800" b="1" baseline="0" dirty="0" err="1" smtClean="0"/>
                        <a:t>attr</a:t>
                      </a:r>
                      <a:r>
                        <a:rPr lang="fr-FR" sz="1800" baseline="0" dirty="0" smtClean="0"/>
                        <a:t> » </a:t>
                      </a:r>
                      <a:r>
                        <a:rPr lang="fr-FR" sz="1800" baseline="0" dirty="0" err="1" smtClean="0"/>
                        <a:t>attribute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specified</a:t>
                      </a:r>
                      <a:endParaRPr lang="fr-FR" sz="1800" dirty="0"/>
                    </a:p>
                  </a:txBody>
                  <a:tcPr marT="45714" marB="45714"/>
                </a:tc>
              </a:tr>
            </a:tbl>
          </a:graphicData>
        </a:graphic>
      </p:graphicFrame>
      <p:pic>
        <p:nvPicPr>
          <p:cNvPr id="8194" name="Picture 2" descr="D:\Users\Renaud\Desktop\StageFinEtudesSupinfo\Icons-New\v3\Min\Focu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1"/>
          <p:cNvSpPr>
            <a:spLocks noGrp="1"/>
          </p:cNvSpPr>
          <p:nvPr>
            <p:ph idx="1"/>
          </p:nvPr>
        </p:nvSpPr>
        <p:spPr>
          <a:xfrm>
            <a:off x="457200" y="1128713"/>
            <a:ext cx="8435975" cy="4230687"/>
          </a:xfrm>
        </p:spPr>
        <p:txBody>
          <a:bodyPr/>
          <a:lstStyle/>
          <a:p>
            <a:r>
              <a:rPr lang="fr-FR" sz="2800" dirty="0" err="1" smtClean="0"/>
              <a:t>Take</a:t>
            </a:r>
            <a:r>
              <a:rPr lang="fr-FR" sz="2800" dirty="0" smtClean="0"/>
              <a:t> a look </a:t>
            </a:r>
            <a:r>
              <a:rPr lang="fr-FR" sz="2800" dirty="0" err="1" smtClean="0"/>
              <a:t>at</a:t>
            </a:r>
            <a:r>
              <a:rPr lang="fr-FR" sz="2800" dirty="0" smtClean="0"/>
              <a:t> </a:t>
            </a:r>
            <a:r>
              <a:rPr lang="fr-FR" sz="2800" dirty="0" err="1" smtClean="0"/>
              <a:t>these</a:t>
            </a:r>
            <a:r>
              <a:rPr lang="fr-FR" sz="2800" dirty="0" smtClean="0"/>
              <a:t> </a:t>
            </a:r>
            <a:r>
              <a:rPr lang="fr-FR" sz="2800" dirty="0" err="1" smtClean="0"/>
              <a:t>selectors</a:t>
            </a:r>
            <a:r>
              <a:rPr lang="fr-FR" sz="2800" dirty="0" smtClean="0"/>
              <a:t>:</a:t>
            </a:r>
            <a:endParaRPr lang="fr-FR" sz="2800" dirty="0"/>
          </a:p>
        </p:txBody>
      </p:sp>
      <p:sp>
        <p:nvSpPr>
          <p:cNvPr id="21505" name="Titre 1"/>
          <p:cNvSpPr>
            <a:spLocks noGrp="1"/>
          </p:cNvSpPr>
          <p:nvPr>
            <p:ph type="title"/>
          </p:nvPr>
        </p:nvSpPr>
        <p:spPr>
          <a:xfrm>
            <a:off x="1116013" y="336550"/>
            <a:ext cx="7777162" cy="504825"/>
          </a:xfrm>
        </p:spPr>
        <p:txBody>
          <a:bodyPr/>
          <a:lstStyle/>
          <a:p>
            <a:r>
              <a:rPr lang="fr-FR" dirty="0" smtClean="0">
                <a:ea typeface="ＭＳ Ｐゴシック" pitchFamily="34" charset="-128"/>
              </a:rPr>
              <a:t>CSS </a:t>
            </a:r>
            <a:r>
              <a:rPr lang="fr-FR" dirty="0" err="1">
                <a:ea typeface="ＭＳ Ｐゴシック" pitchFamily="34" charset="-128"/>
              </a:rPr>
              <a:t>s</a:t>
            </a:r>
            <a:r>
              <a:rPr lang="fr-FR" dirty="0" err="1" smtClean="0">
                <a:ea typeface="ＭＳ Ｐゴシック" pitchFamily="34" charset="-128"/>
              </a:rPr>
              <a:t>electors</a:t>
            </a:r>
            <a:endParaRPr lang="fr-FR" dirty="0" smtClean="0">
              <a:ea typeface="ＭＳ Ｐゴシック" pitchFamily="34" charset="-128"/>
            </a:endParaRPr>
          </a:p>
        </p:txBody>
      </p:sp>
      <p:sp>
        <p:nvSpPr>
          <p:cNvPr id="21540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>
                <a:ea typeface="ＭＳ Ｐゴシック" pitchFamily="34" charset="-128"/>
              </a:rPr>
              <a:t>Selectors</a:t>
            </a:r>
            <a:endParaRPr lang="fr-FR" dirty="0" smtClean="0">
              <a:ea typeface="ＭＳ Ｐゴシック" pitchFamily="34" charset="-128"/>
            </a:endParaRPr>
          </a:p>
        </p:txBody>
      </p:sp>
      <p:graphicFrame>
        <p:nvGraphicFramePr>
          <p:cNvPr id="7" name="Espace réservé du contenu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8326047"/>
              </p:ext>
            </p:extLst>
          </p:nvPr>
        </p:nvGraphicFramePr>
        <p:xfrm>
          <a:off x="457200" y="2288914"/>
          <a:ext cx="8363272" cy="222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544"/>
                <a:gridCol w="6552728"/>
              </a:tblGrid>
              <a:tr h="370795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Selector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Returns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err="1" smtClean="0"/>
                        <a:t>elem</a:t>
                      </a:r>
                      <a:r>
                        <a:rPr lang="fr-FR" sz="1800" b="1" dirty="0" smtClean="0"/>
                        <a:t>[</a:t>
                      </a:r>
                      <a:r>
                        <a:rPr lang="fr-FR" sz="1800" b="1" dirty="0" err="1" smtClean="0"/>
                        <a:t>attr</a:t>
                      </a:r>
                      <a:r>
                        <a:rPr lang="fr-FR" sz="1800" b="1" dirty="0" smtClean="0"/>
                        <a:t>="val"]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Elements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with</a:t>
                      </a:r>
                      <a:r>
                        <a:rPr lang="fr-FR" sz="1800" baseline="0" dirty="0" smtClean="0"/>
                        <a:t> « </a:t>
                      </a:r>
                      <a:r>
                        <a:rPr lang="fr-FR" sz="1800" b="1" baseline="0" dirty="0" err="1" smtClean="0"/>
                        <a:t>attr</a:t>
                      </a:r>
                      <a:r>
                        <a:rPr lang="fr-FR" sz="1800" baseline="0" dirty="0" smtClean="0"/>
                        <a:t> » </a:t>
                      </a:r>
                      <a:r>
                        <a:rPr lang="fr-FR" sz="1800" baseline="0" dirty="0" err="1" smtClean="0"/>
                        <a:t>attribute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specified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with</a:t>
                      </a:r>
                      <a:r>
                        <a:rPr lang="fr-FR" sz="1800" baseline="0" dirty="0" smtClean="0"/>
                        <a:t> the value « </a:t>
                      </a:r>
                      <a:r>
                        <a:rPr lang="fr-FR" sz="1800" b="1" baseline="0" dirty="0" smtClean="0"/>
                        <a:t>val</a:t>
                      </a:r>
                      <a:r>
                        <a:rPr lang="fr-FR" sz="1800" baseline="0" dirty="0" smtClean="0"/>
                        <a:t> »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elem1 elem2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All « </a:t>
                      </a:r>
                      <a:r>
                        <a:rPr lang="fr-FR" sz="1800" b="1" dirty="0" smtClean="0"/>
                        <a:t>elem2</a:t>
                      </a:r>
                      <a:r>
                        <a:rPr lang="fr-FR" sz="1800" dirty="0" smtClean="0"/>
                        <a:t> » </a:t>
                      </a:r>
                      <a:r>
                        <a:rPr lang="fr-FR" sz="1800" dirty="0" err="1" smtClean="0"/>
                        <a:t>elements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contained</a:t>
                      </a:r>
                      <a:r>
                        <a:rPr lang="fr-FR" sz="1800" dirty="0" smtClean="0"/>
                        <a:t> in all « </a:t>
                      </a:r>
                      <a:r>
                        <a:rPr lang="fr-FR" sz="1800" b="1" dirty="0" smtClean="0"/>
                        <a:t>elem1</a:t>
                      </a:r>
                      <a:r>
                        <a:rPr lang="fr-FR" sz="1800" dirty="0" smtClean="0"/>
                        <a:t> » </a:t>
                      </a:r>
                      <a:r>
                        <a:rPr lang="fr-FR" sz="1800" dirty="0" err="1" smtClean="0"/>
                        <a:t>elements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elem1 &gt; elem2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All « </a:t>
                      </a:r>
                      <a:r>
                        <a:rPr lang="fr-FR" sz="1800" b="1" dirty="0" smtClean="0"/>
                        <a:t>elem2</a:t>
                      </a:r>
                      <a:r>
                        <a:rPr lang="fr-FR" sz="1800" dirty="0" smtClean="0"/>
                        <a:t> » </a:t>
                      </a:r>
                      <a:r>
                        <a:rPr lang="fr-FR" sz="1800" dirty="0" err="1" smtClean="0"/>
                        <a:t>elements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directly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inside</a:t>
                      </a:r>
                      <a:r>
                        <a:rPr lang="fr-FR" sz="1800" dirty="0" smtClean="0"/>
                        <a:t> all « </a:t>
                      </a:r>
                      <a:r>
                        <a:rPr lang="fr-FR" sz="1800" b="1" dirty="0" smtClean="0"/>
                        <a:t>elem1</a:t>
                      </a:r>
                      <a:r>
                        <a:rPr lang="fr-FR" sz="1800" dirty="0" smtClean="0"/>
                        <a:t> » </a:t>
                      </a:r>
                      <a:r>
                        <a:rPr lang="fr-FR" sz="1800" dirty="0" err="1" smtClean="0"/>
                        <a:t>elements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elem1 + elem2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All « </a:t>
                      </a:r>
                      <a:r>
                        <a:rPr lang="fr-FR" sz="1800" b="1" dirty="0" smtClean="0"/>
                        <a:t>elem2</a:t>
                      </a:r>
                      <a:r>
                        <a:rPr lang="fr-FR" sz="1800" dirty="0" smtClean="0"/>
                        <a:t> » </a:t>
                      </a:r>
                      <a:r>
                        <a:rPr lang="fr-FR" sz="1800" dirty="0" err="1" smtClean="0"/>
                        <a:t>elements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immediatly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preceded</a:t>
                      </a:r>
                      <a:r>
                        <a:rPr lang="fr-FR" sz="1800" dirty="0" smtClean="0"/>
                        <a:t> by « elem1 » </a:t>
                      </a:r>
                      <a:r>
                        <a:rPr lang="fr-FR" sz="1800" dirty="0" err="1" smtClean="0"/>
                        <a:t>elements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elem1 ~</a:t>
                      </a:r>
                      <a:r>
                        <a:rPr lang="fr-FR" sz="1800" b="1" baseline="0" dirty="0" smtClean="0"/>
                        <a:t> elem2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All « elem2 » </a:t>
                      </a:r>
                      <a:r>
                        <a:rPr lang="fr-FR" sz="1800" dirty="0" err="1" smtClean="0"/>
                        <a:t>elements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preceded</a:t>
                      </a:r>
                      <a:r>
                        <a:rPr lang="fr-FR" sz="1800" dirty="0" smtClean="0"/>
                        <a:t> by « elem1 » </a:t>
                      </a:r>
                      <a:r>
                        <a:rPr lang="fr-FR" sz="1800" dirty="0" err="1" smtClean="0"/>
                        <a:t>elements</a:t>
                      </a:r>
                      <a:endParaRPr lang="fr-FR" sz="1800" dirty="0"/>
                    </a:p>
                  </a:txBody>
                  <a:tcPr marT="45714" marB="45714"/>
                </a:tc>
              </a:tr>
            </a:tbl>
          </a:graphicData>
        </a:graphic>
      </p:graphicFrame>
      <p:pic>
        <p:nvPicPr>
          <p:cNvPr id="9" name="Picture 2" descr="D:\Users\Renaud\Desktop\StageFinEtudesSupinfo\Icons-New\v3\Min\Focu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14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Selectors</a:t>
            </a:r>
            <a:endParaRPr lang="fr-FR" dirty="0"/>
          </a:p>
        </p:txBody>
      </p:sp>
      <p:sp>
        <p:nvSpPr>
          <p:cNvPr id="47" name="ZoneTexte 8"/>
          <p:cNvSpPr txBox="1"/>
          <p:nvPr/>
        </p:nvSpPr>
        <p:spPr>
          <a:xfrm>
            <a:off x="1066800" y="1425034"/>
            <a:ext cx="2057400" cy="338554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$(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p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48" name="ZoneTexte 8"/>
          <p:cNvSpPr txBox="1"/>
          <p:nvPr/>
        </p:nvSpPr>
        <p:spPr>
          <a:xfrm>
            <a:off x="1066800" y="2034770"/>
            <a:ext cx="2057400" cy="338554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$(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'div'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49" name="ZoneTexte 8"/>
          <p:cNvSpPr txBox="1"/>
          <p:nvPr/>
        </p:nvSpPr>
        <p:spPr>
          <a:xfrm>
            <a:off x="1066800" y="2644971"/>
            <a:ext cx="2057400" cy="338554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$(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'#header'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50" name="ZoneTexte 8"/>
          <p:cNvSpPr txBox="1"/>
          <p:nvPr/>
        </p:nvSpPr>
        <p:spPr>
          <a:xfrm>
            <a:off x="1066800" y="3255172"/>
            <a:ext cx="2057400" cy="338554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$(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'#menu'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51" name="ZoneTexte 8"/>
          <p:cNvSpPr txBox="1"/>
          <p:nvPr/>
        </p:nvSpPr>
        <p:spPr>
          <a:xfrm>
            <a:off x="1066800" y="3865373"/>
            <a:ext cx="2057400" cy="338554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$(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'.notice'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52" name="ZoneTexte 8"/>
          <p:cNvSpPr txBox="1"/>
          <p:nvPr/>
        </p:nvSpPr>
        <p:spPr>
          <a:xfrm>
            <a:off x="1066800" y="4475573"/>
            <a:ext cx="2057400" cy="338554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$(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'.error'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53" name="ZoneTexte 8"/>
          <p:cNvSpPr txBox="1"/>
          <p:nvPr/>
        </p:nvSpPr>
        <p:spPr>
          <a:xfrm>
            <a:off x="4139952" y="1425034"/>
            <a:ext cx="4464496" cy="338554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&lt;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p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&gt;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Hey, Dude !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&lt;/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p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&gt;</a:t>
            </a:r>
          </a:p>
        </p:txBody>
      </p:sp>
      <p:sp>
        <p:nvSpPr>
          <p:cNvPr id="54" name="ZoneTexte 8"/>
          <p:cNvSpPr txBox="1"/>
          <p:nvPr/>
        </p:nvSpPr>
        <p:spPr>
          <a:xfrm>
            <a:off x="4139952" y="2034770"/>
            <a:ext cx="4464496" cy="338554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&lt;div&gt;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...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 &lt;/div&gt;</a:t>
            </a:r>
          </a:p>
        </p:txBody>
      </p:sp>
      <p:sp>
        <p:nvSpPr>
          <p:cNvPr id="55" name="ZoneTexte 8"/>
          <p:cNvSpPr txBox="1"/>
          <p:nvPr/>
        </p:nvSpPr>
        <p:spPr>
          <a:xfrm>
            <a:off x="4139952" y="3255172"/>
            <a:ext cx="4464496" cy="338554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&lt;span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id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=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"menu"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&gt;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...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&lt;/span&gt;</a:t>
            </a:r>
          </a:p>
        </p:txBody>
      </p:sp>
      <p:sp>
        <p:nvSpPr>
          <p:cNvPr id="56" name="ZoneTexte 8"/>
          <p:cNvSpPr txBox="1"/>
          <p:nvPr/>
        </p:nvSpPr>
        <p:spPr>
          <a:xfrm>
            <a:off x="4139952" y="2644971"/>
            <a:ext cx="4464496" cy="338554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&lt;div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id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=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"header"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&gt;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...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&lt;/div&gt;</a:t>
            </a:r>
          </a:p>
        </p:txBody>
      </p:sp>
      <p:sp>
        <p:nvSpPr>
          <p:cNvPr id="57" name="ZoneTexte 8"/>
          <p:cNvSpPr txBox="1"/>
          <p:nvPr/>
        </p:nvSpPr>
        <p:spPr>
          <a:xfrm>
            <a:off x="4139952" y="3865373"/>
            <a:ext cx="4464496" cy="338554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&lt;span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class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=</a:t>
            </a:r>
            <a:r>
              <a:rPr lang="en-US" sz="1600" b="1" kern="0" dirty="0" smtClean="0">
                <a:solidFill>
                  <a:srgbClr val="00B050"/>
                </a:solidFill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"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notice"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&gt;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...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&lt;/span&gt;</a:t>
            </a:r>
          </a:p>
        </p:txBody>
      </p:sp>
      <p:sp>
        <p:nvSpPr>
          <p:cNvPr id="58" name="ZoneTexte 8"/>
          <p:cNvSpPr txBox="1"/>
          <p:nvPr/>
        </p:nvSpPr>
        <p:spPr>
          <a:xfrm>
            <a:off x="4139952" y="4475573"/>
            <a:ext cx="4464496" cy="338554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&lt;span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class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=</a:t>
            </a:r>
            <a:r>
              <a:rPr lang="en-US" sz="1600" b="1" kern="0" dirty="0" smtClean="0">
                <a:solidFill>
                  <a:srgbClr val="00B050"/>
                </a:solidFill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"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error"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&gt;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...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itchFamily="49" charset="0"/>
                <a:ea typeface="ＭＳ Ｐゴシック" pitchFamily="1" charset="-128"/>
                <a:cs typeface="Courier New" pitchFamily="49" charset="0"/>
              </a:rPr>
              <a:t>&lt;/span&gt;</a:t>
            </a:r>
          </a:p>
        </p:txBody>
      </p:sp>
      <p:cxnSp>
        <p:nvCxnSpPr>
          <p:cNvPr id="61" name="Connecteur droit avec flèche 60"/>
          <p:cNvCxnSpPr>
            <a:stCxn id="47" idx="3"/>
            <a:endCxn id="53" idx="1"/>
          </p:cNvCxnSpPr>
          <p:nvPr/>
        </p:nvCxnSpPr>
        <p:spPr>
          <a:xfrm>
            <a:off x="3124200" y="1594311"/>
            <a:ext cx="10157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>
            <a:stCxn id="48" idx="3"/>
            <a:endCxn id="54" idx="1"/>
          </p:cNvCxnSpPr>
          <p:nvPr/>
        </p:nvCxnSpPr>
        <p:spPr>
          <a:xfrm>
            <a:off x="3124200" y="2204047"/>
            <a:ext cx="10157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49" idx="3"/>
            <a:endCxn id="56" idx="1"/>
          </p:cNvCxnSpPr>
          <p:nvPr/>
        </p:nvCxnSpPr>
        <p:spPr>
          <a:xfrm>
            <a:off x="3124200" y="2814248"/>
            <a:ext cx="10157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>
            <a:stCxn id="50" idx="3"/>
            <a:endCxn id="55" idx="1"/>
          </p:cNvCxnSpPr>
          <p:nvPr/>
        </p:nvCxnSpPr>
        <p:spPr>
          <a:xfrm>
            <a:off x="3124200" y="3424449"/>
            <a:ext cx="10157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>
            <a:stCxn id="51" idx="3"/>
            <a:endCxn id="57" idx="1"/>
          </p:cNvCxnSpPr>
          <p:nvPr/>
        </p:nvCxnSpPr>
        <p:spPr>
          <a:xfrm>
            <a:off x="3124200" y="4034650"/>
            <a:ext cx="10157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52" idx="3"/>
            <a:endCxn id="58" idx="1"/>
          </p:cNvCxnSpPr>
          <p:nvPr/>
        </p:nvCxnSpPr>
        <p:spPr>
          <a:xfrm>
            <a:off x="3124200" y="4644850"/>
            <a:ext cx="10157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D:\Users\Renaud\Desktop\StageFinEtudesSupinfo\Icons-New\v3\Min\Focu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0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1"/>
          <p:cNvSpPr>
            <a:spLocks noGrp="1"/>
          </p:cNvSpPr>
          <p:nvPr>
            <p:ph idx="1"/>
          </p:nvPr>
        </p:nvSpPr>
        <p:spPr>
          <a:xfrm>
            <a:off x="457200" y="1128713"/>
            <a:ext cx="8435975" cy="4230687"/>
          </a:xfrm>
        </p:spPr>
        <p:txBody>
          <a:bodyPr/>
          <a:lstStyle/>
          <a:p>
            <a:r>
              <a:rPr lang="fr-FR" sz="2800" dirty="0" err="1" smtClean="0"/>
              <a:t>Take</a:t>
            </a:r>
            <a:r>
              <a:rPr lang="fr-FR" sz="2800" dirty="0" smtClean="0"/>
              <a:t> a look </a:t>
            </a:r>
            <a:r>
              <a:rPr lang="fr-FR" sz="2800" dirty="0" err="1" smtClean="0"/>
              <a:t>at</a:t>
            </a:r>
            <a:r>
              <a:rPr lang="fr-FR" sz="2800" dirty="0" smtClean="0"/>
              <a:t> </a:t>
            </a:r>
            <a:r>
              <a:rPr lang="fr-FR" sz="2800" dirty="0" err="1" smtClean="0"/>
              <a:t>these</a:t>
            </a:r>
            <a:r>
              <a:rPr lang="fr-FR" sz="2800" dirty="0" smtClean="0"/>
              <a:t> </a:t>
            </a:r>
            <a:r>
              <a:rPr lang="fr-FR" sz="2800" dirty="0" err="1" smtClean="0"/>
              <a:t>selectors</a:t>
            </a:r>
            <a:r>
              <a:rPr lang="fr-FR" sz="2800" dirty="0" smtClean="0"/>
              <a:t>:</a:t>
            </a:r>
            <a:endParaRPr lang="fr-FR" sz="2800" dirty="0"/>
          </a:p>
        </p:txBody>
      </p:sp>
      <p:sp>
        <p:nvSpPr>
          <p:cNvPr id="21505" name="Titre 1"/>
          <p:cNvSpPr>
            <a:spLocks noGrp="1"/>
          </p:cNvSpPr>
          <p:nvPr>
            <p:ph type="title"/>
          </p:nvPr>
        </p:nvSpPr>
        <p:spPr>
          <a:xfrm>
            <a:off x="1116013" y="336550"/>
            <a:ext cx="7777162" cy="504825"/>
          </a:xfrm>
        </p:spPr>
        <p:txBody>
          <a:bodyPr/>
          <a:lstStyle/>
          <a:p>
            <a:r>
              <a:rPr lang="fr-FR" dirty="0" err="1" smtClean="0">
                <a:ea typeface="ＭＳ Ｐゴシック" pitchFamily="34" charset="-128"/>
              </a:rPr>
              <a:t>Specific</a:t>
            </a:r>
            <a:r>
              <a:rPr lang="fr-FR" dirty="0" smtClean="0">
                <a:ea typeface="ＭＳ Ｐゴシック" pitchFamily="34" charset="-128"/>
              </a:rPr>
              <a:t> </a:t>
            </a:r>
            <a:r>
              <a:rPr lang="fr-FR" dirty="0" err="1" smtClean="0">
                <a:ea typeface="ＭＳ Ｐゴシック" pitchFamily="34" charset="-128"/>
              </a:rPr>
              <a:t>jQuery</a:t>
            </a:r>
            <a:r>
              <a:rPr lang="fr-FR" dirty="0" smtClean="0">
                <a:ea typeface="ＭＳ Ｐゴシック" pitchFamily="34" charset="-128"/>
              </a:rPr>
              <a:t> </a:t>
            </a:r>
            <a:r>
              <a:rPr lang="fr-FR" dirty="0" err="1">
                <a:ea typeface="ＭＳ Ｐゴシック" pitchFamily="34" charset="-128"/>
              </a:rPr>
              <a:t>s</a:t>
            </a:r>
            <a:r>
              <a:rPr lang="fr-FR" dirty="0" err="1" smtClean="0">
                <a:ea typeface="ＭＳ Ｐゴシック" pitchFamily="34" charset="-128"/>
              </a:rPr>
              <a:t>electors</a:t>
            </a:r>
            <a:endParaRPr lang="fr-FR" dirty="0" smtClean="0">
              <a:ea typeface="ＭＳ Ｐゴシック" pitchFamily="34" charset="-128"/>
            </a:endParaRPr>
          </a:p>
        </p:txBody>
      </p:sp>
      <p:sp>
        <p:nvSpPr>
          <p:cNvPr id="21540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>
                <a:ea typeface="ＭＳ Ｐゴシック" pitchFamily="34" charset="-128"/>
              </a:rPr>
              <a:t>Selectors</a:t>
            </a:r>
            <a:endParaRPr lang="fr-FR" dirty="0" smtClean="0">
              <a:ea typeface="ＭＳ Ｐゴシック" pitchFamily="34" charset="-128"/>
            </a:endParaRPr>
          </a:p>
        </p:txBody>
      </p:sp>
      <p:graphicFrame>
        <p:nvGraphicFramePr>
          <p:cNvPr id="7" name="Espace réservé du contenu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7552836"/>
              </p:ext>
            </p:extLst>
          </p:nvPr>
        </p:nvGraphicFramePr>
        <p:xfrm>
          <a:off x="457200" y="2288914"/>
          <a:ext cx="8363272" cy="222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544"/>
                <a:gridCol w="6552728"/>
              </a:tblGrid>
              <a:tr h="370795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Selector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Returns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:</a:t>
                      </a:r>
                      <a:r>
                        <a:rPr lang="fr-FR" sz="1800" b="1" dirty="0" err="1" smtClean="0"/>
                        <a:t>hidden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Hidden</a:t>
                      </a:r>
                      <a:r>
                        <a:rPr lang="fr-FR" sz="1800" dirty="0" smtClean="0"/>
                        <a:t>/invisible </a:t>
                      </a:r>
                      <a:r>
                        <a:rPr lang="fr-FR" sz="1800" dirty="0" err="1" smtClean="0"/>
                        <a:t>elements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:visible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Visible </a:t>
                      </a:r>
                      <a:r>
                        <a:rPr lang="fr-FR" sz="1800" dirty="0" err="1" smtClean="0"/>
                        <a:t>elements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:has("selector2")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Elements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containing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elements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selected</a:t>
                      </a:r>
                      <a:r>
                        <a:rPr lang="fr-FR" sz="1800" baseline="0" dirty="0" smtClean="0"/>
                        <a:t> by the </a:t>
                      </a:r>
                      <a:r>
                        <a:rPr lang="fr-FR" sz="1800" baseline="0" dirty="0" err="1" smtClean="0"/>
                        <a:t>selector</a:t>
                      </a:r>
                      <a:r>
                        <a:rPr lang="fr-FR" sz="1800" baseline="0" dirty="0" smtClean="0"/>
                        <a:t> « </a:t>
                      </a:r>
                      <a:r>
                        <a:rPr lang="fr-FR" sz="1800" b="1" baseline="0" dirty="0" smtClean="0"/>
                        <a:t>selector2</a:t>
                      </a:r>
                      <a:r>
                        <a:rPr lang="fr-FR" sz="1800" baseline="0" dirty="0" smtClean="0"/>
                        <a:t> »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:</a:t>
                      </a:r>
                      <a:r>
                        <a:rPr lang="fr-FR" sz="1800" b="1" dirty="0" err="1" smtClean="0"/>
                        <a:t>contains</a:t>
                      </a:r>
                      <a:r>
                        <a:rPr lang="fr-FR" sz="1800" b="1" dirty="0" smtClean="0"/>
                        <a:t>("</a:t>
                      </a:r>
                      <a:r>
                        <a:rPr lang="fr-FR" sz="1800" b="1" dirty="0" err="1" smtClean="0"/>
                        <a:t>text</a:t>
                      </a:r>
                      <a:r>
                        <a:rPr lang="fr-FR" sz="1800" b="1" dirty="0" smtClean="0"/>
                        <a:t>")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Elements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containing</a:t>
                      </a:r>
                      <a:r>
                        <a:rPr lang="fr-FR" sz="1800" dirty="0" smtClean="0"/>
                        <a:t> the </a:t>
                      </a:r>
                      <a:r>
                        <a:rPr lang="fr-FR" sz="1800" dirty="0" err="1" smtClean="0"/>
                        <a:t>text</a:t>
                      </a:r>
                      <a:r>
                        <a:rPr lang="fr-FR" sz="1800" dirty="0" smtClean="0"/>
                        <a:t> « </a:t>
                      </a:r>
                      <a:r>
                        <a:rPr lang="fr-FR" sz="1800" b="1" dirty="0" err="1" smtClean="0"/>
                        <a:t>text</a:t>
                      </a:r>
                      <a:r>
                        <a:rPr lang="fr-FR" sz="1800" dirty="0" smtClean="0"/>
                        <a:t> »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:not("selector2")</a:t>
                      </a:r>
                      <a:endParaRPr lang="fr-FR" sz="18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Elements</a:t>
                      </a:r>
                      <a:r>
                        <a:rPr lang="fr-FR" sz="1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not </a:t>
                      </a:r>
                      <a:r>
                        <a:rPr lang="fr-FR" sz="18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selected</a:t>
                      </a:r>
                      <a:r>
                        <a:rPr lang="fr-FR" sz="1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by the</a:t>
                      </a:r>
                      <a:r>
                        <a:rPr lang="fr-FR" sz="18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180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selector</a:t>
                      </a:r>
                      <a:r>
                        <a:rPr lang="fr-FR" sz="18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« </a:t>
                      </a:r>
                      <a:r>
                        <a:rPr lang="fr-FR" sz="1800" b="1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selector2</a:t>
                      </a:r>
                      <a:r>
                        <a:rPr lang="fr-FR" sz="18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 »</a:t>
                      </a:r>
                      <a:endParaRPr lang="fr-FR" sz="1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T="45714" marB="45714"/>
                </a:tc>
              </a:tr>
            </a:tbl>
          </a:graphicData>
        </a:graphic>
      </p:graphicFrame>
      <p:pic>
        <p:nvPicPr>
          <p:cNvPr id="9" name="Picture 2" descr="D:\Users\Renaud\Desktop\StageFinEtudesSupinfo\Icons-New\v3\Min\Focus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14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re 1"/>
          <p:cNvSpPr>
            <a:spLocks noGrp="1"/>
          </p:cNvSpPr>
          <p:nvPr>
            <p:ph type="title"/>
          </p:nvPr>
        </p:nvSpPr>
        <p:spPr>
          <a:xfrm>
            <a:off x="1116013" y="336550"/>
            <a:ext cx="7777162" cy="504825"/>
          </a:xfrm>
        </p:spPr>
        <p:txBody>
          <a:bodyPr/>
          <a:lstStyle/>
          <a:p>
            <a:r>
              <a:rPr lang="fr-FR" dirty="0" smtClean="0">
                <a:ea typeface="ＭＳ Ｐゴシック" pitchFamily="34" charset="-128"/>
              </a:rPr>
              <a:t>Course objectives</a:t>
            </a:r>
          </a:p>
        </p:txBody>
      </p:sp>
      <p:sp>
        <p:nvSpPr>
          <p:cNvPr id="34818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>
                <a:ea typeface="ＭＳ Ｐゴシック" pitchFamily="34" charset="-128"/>
              </a:rPr>
              <a:t>By </a:t>
            </a:r>
            <a:r>
              <a:rPr lang="fr-FR" dirty="0" err="1" smtClean="0">
                <a:ea typeface="ＭＳ Ｐゴシック" pitchFamily="34" charset="-128"/>
              </a:rPr>
              <a:t>following</a:t>
            </a:r>
            <a:r>
              <a:rPr lang="fr-FR" dirty="0" smtClean="0">
                <a:ea typeface="ＭＳ Ｐゴシック" pitchFamily="34" charset="-128"/>
              </a:rPr>
              <a:t> </a:t>
            </a:r>
            <a:r>
              <a:rPr lang="fr-FR" dirty="0" err="1" smtClean="0">
                <a:ea typeface="ＭＳ Ｐゴシック" pitchFamily="34" charset="-128"/>
              </a:rPr>
              <a:t>this</a:t>
            </a:r>
            <a:r>
              <a:rPr lang="fr-FR" dirty="0" smtClean="0">
                <a:ea typeface="ＭＳ Ｐゴシック" pitchFamily="34" charset="-128"/>
              </a:rPr>
              <a:t> course, </a:t>
            </a:r>
            <a:r>
              <a:rPr lang="fr-FR" dirty="0" err="1" smtClean="0">
                <a:ea typeface="ＭＳ Ｐゴシック" pitchFamily="34" charset="-128"/>
              </a:rPr>
              <a:t>you</a:t>
            </a:r>
            <a:r>
              <a:rPr lang="fr-FR" dirty="0" smtClean="0">
                <a:ea typeface="ＭＳ Ｐゴシック" pitchFamily="34" charset="-128"/>
              </a:rPr>
              <a:t> </a:t>
            </a:r>
            <a:r>
              <a:rPr lang="fr-FR" dirty="0" err="1" smtClean="0">
                <a:ea typeface="ＭＳ Ｐゴシック" pitchFamily="34" charset="-128"/>
              </a:rPr>
              <a:t>will</a:t>
            </a:r>
            <a:r>
              <a:rPr lang="fr-FR" dirty="0" smtClean="0">
                <a:ea typeface="ＭＳ Ｐゴシック" pitchFamily="34" charset="-128"/>
              </a:rPr>
              <a:t> </a:t>
            </a:r>
            <a:r>
              <a:rPr lang="fr-FR" dirty="0" err="1" smtClean="0">
                <a:ea typeface="ＭＳ Ｐゴシック" pitchFamily="34" charset="-128"/>
              </a:rPr>
              <a:t>be</a:t>
            </a:r>
            <a:r>
              <a:rPr lang="fr-FR" dirty="0" smtClean="0">
                <a:ea typeface="ＭＳ Ｐゴシック" pitchFamily="34" charset="-128"/>
              </a:rPr>
              <a:t> able to:</a:t>
            </a:r>
          </a:p>
          <a:p>
            <a:pPr lvl="1" eaLnBrk="1" hangingPunct="1"/>
            <a:endParaRPr lang="en-US" sz="2400" dirty="0" smtClean="0"/>
          </a:p>
          <a:p>
            <a:pPr lvl="1" eaLnBrk="1" hangingPunct="1"/>
            <a:r>
              <a:rPr lang="en-US" dirty="0" smtClean="0"/>
              <a:t>Enumerate the main advantages of using </a:t>
            </a:r>
            <a:r>
              <a:rPr lang="en-US" dirty="0" err="1" smtClean="0"/>
              <a:t>jQuery</a:t>
            </a:r>
            <a:endParaRPr lang="en-US" dirty="0" smtClean="0"/>
          </a:p>
          <a:p>
            <a:pPr lvl="1" eaLnBrk="1" hangingPunct="1"/>
            <a:r>
              <a:rPr lang="en-US" dirty="0" smtClean="0"/>
              <a:t>Manipulate CSS properties</a:t>
            </a:r>
          </a:p>
          <a:p>
            <a:pPr lvl="1" eaLnBrk="1" hangingPunct="1"/>
            <a:r>
              <a:rPr lang="en-US" dirty="0" smtClean="0"/>
              <a:t>Design simple JavaScript animations</a:t>
            </a:r>
          </a:p>
          <a:p>
            <a:pPr lvl="1" eaLnBrk="1" hangingPunct="1"/>
            <a:r>
              <a:rPr lang="en-US" dirty="0" smtClean="0"/>
              <a:t>Do event programming</a:t>
            </a:r>
          </a:p>
          <a:p>
            <a:pPr lvl="1" eaLnBrk="1" hangingPunct="1"/>
            <a:r>
              <a:rPr lang="en-US" dirty="0" smtClean="0"/>
              <a:t>Manipulate content</a:t>
            </a:r>
          </a:p>
        </p:txBody>
      </p:sp>
      <p:sp>
        <p:nvSpPr>
          <p:cNvPr id="34819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>
                <a:ea typeface="ＭＳ Ｐゴシック" pitchFamily="34" charset="-128"/>
              </a:rPr>
              <a:t>jQuery</a:t>
            </a:r>
            <a:endParaRPr lang="fr-FR" dirty="0" smtClean="0">
              <a:ea typeface="ＭＳ Ｐゴシック" pitchFamily="34" charset="-128"/>
            </a:endParaRPr>
          </a:p>
        </p:txBody>
      </p:sp>
      <p:pic>
        <p:nvPicPr>
          <p:cNvPr id="1027" name="Picture 3" descr="D:\Users\Renaud\Desktop\StageFinEtudesSupinfo\Icons-New\v3\Objectiv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21197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1"/>
          <p:cNvSpPr>
            <a:spLocks noGrp="1"/>
          </p:cNvSpPr>
          <p:nvPr>
            <p:ph idx="1"/>
          </p:nvPr>
        </p:nvSpPr>
        <p:spPr>
          <a:xfrm>
            <a:off x="457200" y="1128713"/>
            <a:ext cx="8435975" cy="4230687"/>
          </a:xfrm>
        </p:spPr>
        <p:txBody>
          <a:bodyPr/>
          <a:lstStyle/>
          <a:p>
            <a:r>
              <a:rPr lang="fr-FR" sz="2800" dirty="0" err="1" smtClean="0"/>
              <a:t>Take</a:t>
            </a:r>
            <a:r>
              <a:rPr lang="fr-FR" sz="2800" dirty="0" smtClean="0"/>
              <a:t> a look </a:t>
            </a:r>
            <a:r>
              <a:rPr lang="fr-FR" sz="2800" dirty="0" err="1" smtClean="0"/>
              <a:t>at</a:t>
            </a:r>
            <a:r>
              <a:rPr lang="fr-FR" sz="2800" dirty="0" smtClean="0"/>
              <a:t> </a:t>
            </a:r>
            <a:r>
              <a:rPr lang="fr-FR" sz="2800" dirty="0" err="1" smtClean="0"/>
              <a:t>these</a:t>
            </a:r>
            <a:r>
              <a:rPr lang="fr-FR" sz="2800" dirty="0" smtClean="0"/>
              <a:t> </a:t>
            </a:r>
            <a:r>
              <a:rPr lang="fr-FR" sz="2800" dirty="0" err="1" smtClean="0"/>
              <a:t>selectors</a:t>
            </a:r>
            <a:r>
              <a:rPr lang="fr-FR" sz="2800" dirty="0" smtClean="0"/>
              <a:t>:</a:t>
            </a:r>
            <a:endParaRPr lang="fr-FR" sz="2800" dirty="0"/>
          </a:p>
        </p:txBody>
      </p:sp>
      <p:sp>
        <p:nvSpPr>
          <p:cNvPr id="21505" name="Titre 1"/>
          <p:cNvSpPr>
            <a:spLocks noGrp="1"/>
          </p:cNvSpPr>
          <p:nvPr>
            <p:ph type="title"/>
          </p:nvPr>
        </p:nvSpPr>
        <p:spPr>
          <a:xfrm>
            <a:off x="1116013" y="336550"/>
            <a:ext cx="7777162" cy="504825"/>
          </a:xfrm>
        </p:spPr>
        <p:txBody>
          <a:bodyPr/>
          <a:lstStyle/>
          <a:p>
            <a:r>
              <a:rPr lang="fr-FR" dirty="0" err="1" smtClean="0">
                <a:ea typeface="ＭＳ Ｐゴシック" pitchFamily="34" charset="-128"/>
              </a:rPr>
              <a:t>Specific</a:t>
            </a:r>
            <a:r>
              <a:rPr lang="fr-FR" dirty="0" smtClean="0">
                <a:ea typeface="ＭＳ Ｐゴシック" pitchFamily="34" charset="-128"/>
              </a:rPr>
              <a:t> </a:t>
            </a:r>
            <a:r>
              <a:rPr lang="fr-FR" dirty="0" err="1" smtClean="0">
                <a:ea typeface="ＭＳ Ｐゴシック" pitchFamily="34" charset="-128"/>
              </a:rPr>
              <a:t>jQuery</a:t>
            </a:r>
            <a:r>
              <a:rPr lang="fr-FR" dirty="0" smtClean="0">
                <a:ea typeface="ＭＳ Ｐゴシック" pitchFamily="34" charset="-128"/>
              </a:rPr>
              <a:t> </a:t>
            </a:r>
            <a:r>
              <a:rPr lang="fr-FR" dirty="0" err="1" smtClean="0">
                <a:ea typeface="ＭＳ Ｐゴシック" pitchFamily="34" charset="-128"/>
              </a:rPr>
              <a:t>selectors</a:t>
            </a:r>
            <a:endParaRPr lang="fr-FR" dirty="0" smtClean="0">
              <a:ea typeface="ＭＳ Ｐゴシック" pitchFamily="34" charset="-128"/>
            </a:endParaRPr>
          </a:p>
        </p:txBody>
      </p:sp>
      <p:sp>
        <p:nvSpPr>
          <p:cNvPr id="21540" name="Espace réservé du contenu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>
                <a:ea typeface="ＭＳ Ｐゴシック" pitchFamily="34" charset="-128"/>
              </a:rPr>
              <a:t>Selectors</a:t>
            </a:r>
            <a:endParaRPr lang="fr-FR" dirty="0" smtClean="0">
              <a:ea typeface="ＭＳ Ｐゴシック" pitchFamily="34" charset="-128"/>
            </a:endParaRPr>
          </a:p>
        </p:txBody>
      </p:sp>
      <p:graphicFrame>
        <p:nvGraphicFramePr>
          <p:cNvPr id="7" name="Espace réservé du contenu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442418"/>
              </p:ext>
            </p:extLst>
          </p:nvPr>
        </p:nvGraphicFramePr>
        <p:xfrm>
          <a:off x="457200" y="2288914"/>
          <a:ext cx="8363272" cy="222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544"/>
                <a:gridCol w="6552728"/>
              </a:tblGrid>
              <a:tr h="370795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Selector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Returns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:</a:t>
                      </a:r>
                      <a:r>
                        <a:rPr lang="fr-FR" sz="1800" b="1" dirty="0" err="1" smtClean="0"/>
                        <a:t>eq</a:t>
                      </a:r>
                      <a:r>
                        <a:rPr lang="fr-FR" sz="1800" b="1" dirty="0" smtClean="0"/>
                        <a:t>(</a:t>
                      </a:r>
                      <a:r>
                        <a:rPr lang="fr-FR" sz="1800" b="1" dirty="0" err="1" smtClean="0"/>
                        <a:t>number</a:t>
                      </a:r>
                      <a:r>
                        <a:rPr lang="fr-FR" sz="1800" b="1" dirty="0" smtClean="0"/>
                        <a:t>)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Returns</a:t>
                      </a:r>
                      <a:r>
                        <a:rPr lang="fr-FR" sz="1800" baseline="0" dirty="0" smtClean="0"/>
                        <a:t> the </a:t>
                      </a:r>
                      <a:r>
                        <a:rPr lang="fr-FR" sz="1800" baseline="0" dirty="0" err="1" smtClean="0"/>
                        <a:t>element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at</a:t>
                      </a:r>
                      <a:r>
                        <a:rPr lang="fr-FR" sz="1800" baseline="0" dirty="0" smtClean="0"/>
                        <a:t> index « </a:t>
                      </a:r>
                      <a:r>
                        <a:rPr lang="fr-FR" sz="1800" b="1" baseline="0" dirty="0" err="1" smtClean="0"/>
                        <a:t>number</a:t>
                      </a:r>
                      <a:r>
                        <a:rPr lang="fr-FR" sz="1800" baseline="0" dirty="0" smtClean="0"/>
                        <a:t> » (</a:t>
                      </a:r>
                      <a:r>
                        <a:rPr lang="fr-FR" sz="1800" baseline="0" dirty="0" err="1" smtClean="0"/>
                        <a:t>zero-based</a:t>
                      </a:r>
                      <a:r>
                        <a:rPr lang="fr-FR" sz="1800" baseline="0" dirty="0" smtClean="0"/>
                        <a:t>)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:first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The first </a:t>
                      </a:r>
                      <a:r>
                        <a:rPr lang="fr-FR" sz="1800" dirty="0" err="1" smtClean="0"/>
                        <a:t>element</a:t>
                      </a:r>
                      <a:r>
                        <a:rPr lang="fr-FR" sz="1800" dirty="0" smtClean="0"/>
                        <a:t>.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Same</a:t>
                      </a:r>
                      <a:r>
                        <a:rPr lang="fr-FR" sz="1800" baseline="0" dirty="0" smtClean="0"/>
                        <a:t> as </a:t>
                      </a:r>
                      <a:r>
                        <a:rPr lang="fr-FR" sz="1800" dirty="0" smtClean="0"/>
                        <a:t>:</a:t>
                      </a:r>
                      <a:r>
                        <a:rPr lang="fr-FR" sz="1800" dirty="0" err="1" smtClean="0"/>
                        <a:t>eq</a:t>
                      </a:r>
                      <a:r>
                        <a:rPr lang="fr-FR" sz="1800" dirty="0" smtClean="0"/>
                        <a:t>(0)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:last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The last </a:t>
                      </a:r>
                      <a:r>
                        <a:rPr lang="fr-FR" sz="1800" dirty="0" err="1" smtClean="0"/>
                        <a:t>element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:</a:t>
                      </a:r>
                      <a:r>
                        <a:rPr lang="fr-FR" sz="1800" b="1" dirty="0" err="1" smtClean="0"/>
                        <a:t>even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Elements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with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even</a:t>
                      </a:r>
                      <a:r>
                        <a:rPr lang="fr-FR" sz="1800" dirty="0" smtClean="0"/>
                        <a:t> index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:</a:t>
                      </a:r>
                      <a:r>
                        <a:rPr lang="fr-FR" sz="1800" b="1" dirty="0" err="1" smtClean="0"/>
                        <a:t>odd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Elements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with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odd</a:t>
                      </a:r>
                      <a:r>
                        <a:rPr lang="fr-FR" sz="1800" dirty="0" smtClean="0"/>
                        <a:t> index</a:t>
                      </a:r>
                      <a:endParaRPr lang="fr-FR" sz="1800" dirty="0"/>
                    </a:p>
                  </a:txBody>
                  <a:tcPr marT="45714" marB="45714"/>
                </a:tc>
              </a:tr>
            </a:tbl>
          </a:graphicData>
        </a:graphic>
      </p:graphicFrame>
      <p:pic>
        <p:nvPicPr>
          <p:cNvPr id="9" name="Picture 2" descr="D:\Users\Renaud\Desktop\StageFinEtudesSupinfo\Icons-New\v3\Min\Focus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31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Selectors</a:t>
            </a:r>
            <a:endParaRPr lang="fr-FR" dirty="0"/>
          </a:p>
        </p:txBody>
      </p:sp>
      <p:sp>
        <p:nvSpPr>
          <p:cNvPr id="11" name="ZoneTexte 8"/>
          <p:cNvSpPr txBox="1"/>
          <p:nvPr/>
        </p:nvSpPr>
        <p:spPr>
          <a:xfrm>
            <a:off x="2987824" y="1057300"/>
            <a:ext cx="3312368" cy="369332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cs typeface="Courier New"/>
              </a:rPr>
              <a:t>$(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/>
                <a:cs typeface="Courier New"/>
              </a:rPr>
              <a:t>'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/>
                <a:cs typeface="Courier New"/>
              </a:rPr>
              <a:t>img:hidden</a:t>
            </a:r>
            <a:r>
              <a:rPr lang="en-US" b="1" kern="0" dirty="0" smtClean="0">
                <a:solidFill>
                  <a:srgbClr val="0000FF"/>
                </a:solidFill>
                <a:latin typeface="Courier New"/>
                <a:cs typeface="Courier New"/>
              </a:rPr>
              <a:t>'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cs typeface="Courier New"/>
              </a:rPr>
              <a:t>)</a:t>
            </a:r>
          </a:p>
        </p:txBody>
      </p:sp>
      <p:sp>
        <p:nvSpPr>
          <p:cNvPr id="12" name="ZoneTexte 8"/>
          <p:cNvSpPr txBox="1"/>
          <p:nvPr/>
        </p:nvSpPr>
        <p:spPr>
          <a:xfrm>
            <a:off x="2987824" y="2560176"/>
            <a:ext cx="3312368" cy="369332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cs typeface="Courier New"/>
              </a:rPr>
              <a:t>$(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/>
                <a:cs typeface="Courier New"/>
              </a:rPr>
              <a:t>'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/>
                <a:cs typeface="Courier New"/>
              </a:rPr>
              <a:t>img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/>
                <a:cs typeface="Courier New"/>
              </a:rPr>
              <a:t>[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/>
                <a:cs typeface="Courier New"/>
              </a:rPr>
              <a:t>src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/>
                <a:cs typeface="Courier New"/>
              </a:rPr>
              <a:t>$=.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/>
                <a:cs typeface="Courier New"/>
              </a:rPr>
              <a:t>png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/>
                <a:cs typeface="Courier New"/>
              </a:rPr>
              <a:t>]'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cs typeface="Courier New"/>
              </a:rPr>
              <a:t>)</a:t>
            </a:r>
          </a:p>
        </p:txBody>
      </p:sp>
      <p:sp>
        <p:nvSpPr>
          <p:cNvPr id="13" name="ZoneTexte 8"/>
          <p:cNvSpPr txBox="1"/>
          <p:nvPr/>
        </p:nvSpPr>
        <p:spPr>
          <a:xfrm>
            <a:off x="2195736" y="4063052"/>
            <a:ext cx="4824536" cy="369332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cs typeface="Courier New"/>
              </a:rPr>
              <a:t>$(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/>
                <a:cs typeface="Courier New"/>
              </a:rPr>
              <a:t>"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/>
                <a:cs typeface="Courier New"/>
              </a:rPr>
              <a:t>p:contains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/>
                <a:cs typeface="Courier New"/>
              </a:rPr>
              <a:t>('Hi'):has(span)"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cs typeface="Courier New"/>
              </a:rPr>
              <a:t>)</a:t>
            </a:r>
          </a:p>
        </p:txBody>
      </p:sp>
      <p:sp>
        <p:nvSpPr>
          <p:cNvPr id="14" name="ZoneTexte 8"/>
          <p:cNvSpPr txBox="1"/>
          <p:nvPr/>
        </p:nvSpPr>
        <p:spPr>
          <a:xfrm>
            <a:off x="1619672" y="1705372"/>
            <a:ext cx="6048672" cy="369332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&lt;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img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 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src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"1.png"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style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b="1" kern="0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display: none;"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/&gt;</a:t>
            </a:r>
          </a:p>
        </p:txBody>
      </p:sp>
      <p:sp>
        <p:nvSpPr>
          <p:cNvPr id="15" name="ZoneTexte 8"/>
          <p:cNvSpPr txBox="1"/>
          <p:nvPr/>
        </p:nvSpPr>
        <p:spPr>
          <a:xfrm>
            <a:off x="1619672" y="3208248"/>
            <a:ext cx="6048672" cy="369332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&lt;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img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 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src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b="1" kern="0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1.png"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style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b="1" kern="0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display: none;"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/&gt;</a:t>
            </a:r>
          </a:p>
        </p:txBody>
      </p:sp>
      <p:sp>
        <p:nvSpPr>
          <p:cNvPr id="16" name="ZoneTexte 8"/>
          <p:cNvSpPr txBox="1"/>
          <p:nvPr/>
        </p:nvSpPr>
        <p:spPr>
          <a:xfrm>
            <a:off x="1259632" y="4720416"/>
            <a:ext cx="6696744" cy="369332"/>
          </a:xfrm>
          <a:prstGeom prst="rect">
            <a:avLst/>
          </a:prstGeom>
          <a:solidFill>
            <a:srgbClr val="A5C3DB">
              <a:lumMod val="40000"/>
              <a:lumOff val="60000"/>
            </a:srgbClr>
          </a:solidFill>
          <a:ln>
            <a:solidFill>
              <a:srgbClr val="4D4D4D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&lt;p&gt;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 Hi !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&lt;span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smth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&gt;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Buddy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/>
                <a:ea typeface="ＭＳ Ｐゴシック" pitchFamily="1" charset="-128"/>
                <a:cs typeface="Courier New"/>
              </a:rPr>
              <a:t>&lt;/span&gt;&lt;/p&gt; </a:t>
            </a:r>
          </a:p>
        </p:txBody>
      </p:sp>
      <p:cxnSp>
        <p:nvCxnSpPr>
          <p:cNvPr id="18" name="Connecteur droit avec flèche 17"/>
          <p:cNvCxnSpPr>
            <a:stCxn id="11" idx="2"/>
            <a:endCxn id="14" idx="0"/>
          </p:cNvCxnSpPr>
          <p:nvPr/>
        </p:nvCxnSpPr>
        <p:spPr>
          <a:xfrm>
            <a:off x="4644008" y="1426632"/>
            <a:ext cx="0" cy="2787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2" idx="2"/>
            <a:endCxn id="15" idx="0"/>
          </p:cNvCxnSpPr>
          <p:nvPr/>
        </p:nvCxnSpPr>
        <p:spPr>
          <a:xfrm>
            <a:off x="4644008" y="2929508"/>
            <a:ext cx="0" cy="2787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3" idx="2"/>
            <a:endCxn id="16" idx="0"/>
          </p:cNvCxnSpPr>
          <p:nvPr/>
        </p:nvCxnSpPr>
        <p:spPr>
          <a:xfrm>
            <a:off x="4608004" y="4432384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D:\Users\Renaud\Desktop\StageFinEtudesSupinfo\Icons-New\v3\Min\Focu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57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1116013" y="0"/>
            <a:ext cx="7956550" cy="808038"/>
          </a:xfrm>
        </p:spPr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pic>
        <p:nvPicPr>
          <p:cNvPr id="8" name="Picture 2" descr="D:\Users\Renaud\Desktop\StageFinEtudesSupinfo\Icons-New\v3\Min\Ques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interrogation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1"/>
          <a:stretch/>
        </p:blipFill>
        <p:spPr>
          <a:xfrm>
            <a:off x="0" y="1273324"/>
            <a:ext cx="5656653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2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/>
          <a:lstStyle/>
          <a:p>
            <a:pPr>
              <a:defRPr/>
            </a:pPr>
            <a:r>
              <a:rPr lang="fr-FR" dirty="0" err="1" smtClean="0"/>
              <a:t>Css</a:t>
            </a:r>
            <a:r>
              <a:rPr lang="fr-FR" dirty="0" smtClean="0"/>
              <a:t> manipulation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fr-FR" dirty="0" err="1" smtClean="0"/>
              <a:t>jQuery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137420"/>
            <a:ext cx="2760307" cy="207023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95510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CSS </a:t>
            </a: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Easy</a:t>
            </a:r>
            <a:r>
              <a:rPr lang="fr-FR" sz="2800" dirty="0" smtClean="0"/>
              <a:t> CSS manipulation </a:t>
            </a:r>
            <a:r>
              <a:rPr lang="fr-FR" sz="2800" dirty="0" err="1" smtClean="0"/>
              <a:t>thanks</a:t>
            </a:r>
            <a:r>
              <a:rPr lang="fr-FR" sz="2800" dirty="0" smtClean="0"/>
              <a:t> to </a:t>
            </a:r>
            <a:r>
              <a:rPr lang="fr-FR" sz="2800" dirty="0" err="1" smtClean="0"/>
              <a:t>functions</a:t>
            </a:r>
            <a:r>
              <a:rPr lang="fr-FR" sz="2800" dirty="0" smtClean="0"/>
              <a:t> </a:t>
            </a:r>
            <a:r>
              <a:rPr lang="fr-FR" sz="2800" dirty="0" err="1" smtClean="0"/>
              <a:t>below</a:t>
            </a:r>
            <a:r>
              <a:rPr lang="fr-FR" sz="2800" dirty="0" smtClean="0"/>
              <a:t>:</a:t>
            </a:r>
          </a:p>
          <a:p>
            <a:pPr lvl="1"/>
            <a:r>
              <a:rPr lang="fr-FR" sz="2400" dirty="0" smtClean="0"/>
              <a:t>.</a:t>
            </a:r>
            <a:r>
              <a:rPr lang="fr-FR" sz="2400" dirty="0" err="1" smtClean="0"/>
              <a:t>css</a:t>
            </a:r>
            <a:r>
              <a:rPr lang="fr-FR" sz="2400" dirty="0" smtClean="0"/>
              <a:t>( </a:t>
            </a:r>
            <a:r>
              <a:rPr lang="fr-FR" sz="2400" dirty="0" err="1" smtClean="0"/>
              <a:t>propertyName</a:t>
            </a:r>
            <a:r>
              <a:rPr lang="fr-FR" sz="2400" dirty="0" smtClean="0"/>
              <a:t> )</a:t>
            </a:r>
          </a:p>
          <a:p>
            <a:pPr lvl="2"/>
            <a:r>
              <a:rPr lang="fr-FR" sz="2000" dirty="0" err="1" smtClean="0"/>
              <a:t>Get</a:t>
            </a:r>
            <a:r>
              <a:rPr lang="fr-FR" sz="2000" dirty="0" smtClean="0"/>
              <a:t> the CSS </a:t>
            </a:r>
            <a:r>
              <a:rPr lang="fr-FR" sz="2000" dirty="0" err="1" smtClean="0"/>
              <a:t>property</a:t>
            </a:r>
            <a:r>
              <a:rPr lang="fr-FR" sz="2000" dirty="0" smtClean="0"/>
              <a:t> value</a:t>
            </a:r>
          </a:p>
          <a:p>
            <a:pPr lvl="2"/>
            <a:endParaRPr lang="fr-FR" sz="2000" dirty="0"/>
          </a:p>
          <a:p>
            <a:pPr lvl="2"/>
            <a:endParaRPr lang="fr-FR" sz="2000" dirty="0" smtClean="0"/>
          </a:p>
          <a:p>
            <a:pPr lvl="1">
              <a:spcBef>
                <a:spcPts val="1800"/>
              </a:spcBef>
            </a:pPr>
            <a:r>
              <a:rPr lang="fr-FR" sz="2400" dirty="0" smtClean="0"/>
              <a:t>.</a:t>
            </a:r>
            <a:r>
              <a:rPr lang="fr-FR" sz="2400" dirty="0" err="1" smtClean="0"/>
              <a:t>css</a:t>
            </a:r>
            <a:r>
              <a:rPr lang="fr-FR" sz="2400" dirty="0" smtClean="0"/>
              <a:t> ( </a:t>
            </a:r>
            <a:r>
              <a:rPr lang="fr-FR" sz="2400" dirty="0" err="1" smtClean="0"/>
              <a:t>properyName</a:t>
            </a:r>
            <a:r>
              <a:rPr lang="fr-FR" sz="2400" dirty="0" smtClean="0"/>
              <a:t>, value )</a:t>
            </a:r>
          </a:p>
          <a:p>
            <a:pPr lvl="2"/>
            <a:r>
              <a:rPr lang="fr-FR" sz="2000" dirty="0" smtClean="0"/>
              <a:t>Set the CSS </a:t>
            </a:r>
            <a:r>
              <a:rPr lang="fr-FR" sz="2000" dirty="0" err="1" smtClean="0"/>
              <a:t>property</a:t>
            </a:r>
            <a:endParaRPr lang="fr-FR" sz="20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CSS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2569468"/>
            <a:ext cx="8785225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err="1">
                <a:solidFill>
                  <a:srgbClr val="660066"/>
                </a:solidFill>
                <a:latin typeface="Courier New"/>
                <a:cs typeface="Courier New"/>
              </a:rPr>
              <a:t>var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600" b="1" dirty="0">
                <a:latin typeface="Courier New"/>
                <a:cs typeface="Courier New"/>
              </a:rPr>
              <a:t>color = 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"div"</a:t>
            </a:r>
            <a:r>
              <a:rPr lang="en-US" sz="1600" b="1" dirty="0">
                <a:latin typeface="Courier New"/>
                <a:cs typeface="Courier New"/>
              </a:rPr>
              <a:t>).</a:t>
            </a:r>
            <a:r>
              <a:rPr lang="en-US" sz="1600" b="1" dirty="0" err="1">
                <a:latin typeface="Courier New"/>
                <a:cs typeface="Courier New"/>
              </a:rPr>
              <a:t>css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"background-color"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console.log(color); 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cs typeface="Courier New"/>
              </a:rPr>
              <a:t>// outputs </a:t>
            </a:r>
            <a:r>
              <a:rPr lang="en-US" sz="1600" b="1" dirty="0" err="1" smtClean="0">
                <a:solidFill>
                  <a:srgbClr val="00B050"/>
                </a:solidFill>
                <a:latin typeface="Courier New"/>
                <a:cs typeface="Courier New"/>
              </a:rPr>
              <a:t>rgba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cs typeface="Courier New"/>
              </a:rPr>
              <a:t>(0, 0, 0, 0)</a:t>
            </a:r>
            <a:endParaRPr lang="en-US" sz="160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79263" y="4225652"/>
            <a:ext cx="8785225" cy="9361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div"</a:t>
            </a:r>
            <a:r>
              <a:rPr lang="en-US" sz="1600" b="1" dirty="0">
                <a:latin typeface="Courier New"/>
                <a:cs typeface="Courier New"/>
              </a:rPr>
              <a:t>).</a:t>
            </a:r>
            <a:r>
              <a:rPr lang="en-US" sz="1600" b="1" dirty="0" err="1">
                <a:latin typeface="Courier New"/>
                <a:cs typeface="Courier New"/>
              </a:rPr>
              <a:t>css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background-color"</a:t>
            </a:r>
            <a:r>
              <a:rPr lang="en-US" sz="1600" b="1" dirty="0" smtClean="0">
                <a:solidFill>
                  <a:schemeClr val="tx1"/>
                </a:solidFill>
                <a:latin typeface="Courier New"/>
                <a:cs typeface="Courier New"/>
              </a:rPr>
              <a:t>,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 "cyan"</a:t>
            </a:r>
            <a:r>
              <a:rPr lang="en-US" sz="1600" b="1" dirty="0" smtClean="0">
                <a:latin typeface="Courier New"/>
                <a:cs typeface="Courier New"/>
              </a:rPr>
              <a:t>);</a:t>
            </a:r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 err="1">
                <a:solidFill>
                  <a:srgbClr val="660066"/>
                </a:solidFill>
                <a:latin typeface="Courier New"/>
                <a:cs typeface="Courier New"/>
              </a:rPr>
              <a:t>var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600" b="1" dirty="0">
                <a:latin typeface="Courier New"/>
                <a:cs typeface="Courier New"/>
              </a:rPr>
              <a:t>color = 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"div"</a:t>
            </a:r>
            <a:r>
              <a:rPr lang="en-US" sz="1600" b="1" dirty="0">
                <a:latin typeface="Courier New"/>
                <a:cs typeface="Courier New"/>
              </a:rPr>
              <a:t>).</a:t>
            </a:r>
            <a:r>
              <a:rPr lang="en-US" sz="1600" b="1" dirty="0" err="1">
                <a:latin typeface="Courier New"/>
                <a:cs typeface="Courier New"/>
              </a:rPr>
              <a:t>css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"background-color"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</a:p>
          <a:p>
            <a:r>
              <a:rPr lang="en-US" sz="1600" b="1" dirty="0">
                <a:latin typeface="Courier New"/>
                <a:cs typeface="Courier New"/>
              </a:rPr>
              <a:t>console.log(color); 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cs typeface="Courier New"/>
              </a:rPr>
              <a:t>// outputs </a:t>
            </a:r>
            <a:r>
              <a:rPr lang="en-US" sz="1600" b="1" dirty="0" err="1" smtClean="0">
                <a:solidFill>
                  <a:srgbClr val="00B050"/>
                </a:solidFill>
                <a:latin typeface="Courier New"/>
                <a:cs typeface="Courier New"/>
              </a:rPr>
              <a:t>rgb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cs typeface="Courier New"/>
              </a:rPr>
              <a:t>(0, 255, 255)</a:t>
            </a:r>
            <a:endParaRPr lang="en-US" sz="160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pic>
        <p:nvPicPr>
          <p:cNvPr id="9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27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CSS </a:t>
            </a: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/>
              <a:t>Easy</a:t>
            </a:r>
            <a:r>
              <a:rPr lang="fr-FR" sz="2800" dirty="0"/>
              <a:t> CSS manipulation </a:t>
            </a:r>
            <a:r>
              <a:rPr lang="fr-FR" sz="2800" dirty="0" err="1"/>
              <a:t>thanks</a:t>
            </a:r>
            <a:r>
              <a:rPr lang="fr-FR" sz="2800" dirty="0"/>
              <a:t> to </a:t>
            </a:r>
            <a:r>
              <a:rPr lang="fr-FR" sz="2800" dirty="0" err="1"/>
              <a:t>functions</a:t>
            </a:r>
            <a:r>
              <a:rPr lang="fr-FR" sz="2800" dirty="0"/>
              <a:t> </a:t>
            </a:r>
            <a:r>
              <a:rPr lang="fr-FR" sz="2800" dirty="0" err="1"/>
              <a:t>below</a:t>
            </a:r>
            <a:r>
              <a:rPr lang="fr-FR" sz="2800" dirty="0"/>
              <a:t>:</a:t>
            </a:r>
          </a:p>
          <a:p>
            <a:pPr lvl="1"/>
            <a:r>
              <a:rPr lang="fr-FR" sz="2400" dirty="0" smtClean="0"/>
              <a:t>.</a:t>
            </a:r>
            <a:r>
              <a:rPr lang="fr-FR" sz="2400" dirty="0" err="1" smtClean="0"/>
              <a:t>css</a:t>
            </a:r>
            <a:r>
              <a:rPr lang="fr-FR" sz="2400" dirty="0" smtClean="0"/>
              <a:t> ( </a:t>
            </a:r>
            <a:r>
              <a:rPr lang="fr-FR" sz="2400" dirty="0" err="1" smtClean="0"/>
              <a:t>map</a:t>
            </a:r>
            <a:r>
              <a:rPr lang="fr-FR" sz="2400" dirty="0" smtClean="0"/>
              <a:t> )</a:t>
            </a:r>
          </a:p>
          <a:p>
            <a:pPr lvl="2"/>
            <a:r>
              <a:rPr lang="fr-FR" sz="2000" dirty="0" smtClean="0"/>
              <a:t>Set all the CSS </a:t>
            </a:r>
            <a:r>
              <a:rPr lang="fr-FR" sz="2000" dirty="0" err="1" smtClean="0"/>
              <a:t>properties</a:t>
            </a:r>
            <a:r>
              <a:rPr lang="fr-FR" sz="2000" dirty="0" smtClean="0"/>
              <a:t> </a:t>
            </a:r>
            <a:r>
              <a:rPr lang="fr-FR" sz="2000" dirty="0" err="1" smtClean="0"/>
              <a:t>contained</a:t>
            </a:r>
            <a:r>
              <a:rPr lang="fr-FR" sz="2000" dirty="0" smtClean="0"/>
              <a:t> in the </a:t>
            </a:r>
            <a:r>
              <a:rPr lang="fr-FR" sz="2000" dirty="0" err="1" smtClean="0"/>
              <a:t>map</a:t>
            </a:r>
            <a:endParaRPr lang="fr-FR" sz="20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CSS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263" y="2785492"/>
            <a:ext cx="8785225" cy="15121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latin typeface="Courier New"/>
                <a:cs typeface="Courier New"/>
              </a:rPr>
              <a:t>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"p"</a:t>
            </a:r>
            <a:r>
              <a:rPr lang="en-US" sz="1600" b="1" dirty="0">
                <a:latin typeface="Courier New"/>
                <a:cs typeface="Courier New"/>
              </a:rPr>
              <a:t>).</a:t>
            </a:r>
            <a:r>
              <a:rPr lang="en-US" sz="1600" b="1" dirty="0" err="1">
                <a:latin typeface="Courier New"/>
                <a:cs typeface="Courier New"/>
              </a:rPr>
              <a:t>css</a:t>
            </a:r>
            <a:r>
              <a:rPr lang="en-US" sz="1600" b="1" dirty="0">
                <a:latin typeface="Courier New"/>
                <a:cs typeface="Courier New"/>
              </a:rPr>
              <a:t>({</a:t>
            </a:r>
          </a:p>
          <a:p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	"background-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color" 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: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 "cyan"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,</a:t>
            </a:r>
          </a:p>
          <a:p>
            <a:r>
              <a:rPr lang="en-US" sz="1600" b="1" dirty="0">
                <a:latin typeface="Courier New"/>
                <a:cs typeface="Courier New"/>
              </a:rPr>
              <a:t>	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"font-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weight" 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: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bolder",</a:t>
            </a:r>
          </a:p>
          <a:p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	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"cursor" : "pointer"</a:t>
            </a:r>
            <a:endParaRPr lang="en-US" sz="1600" b="1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US" sz="1600" b="1" dirty="0">
                <a:latin typeface="Courier New"/>
                <a:cs typeface="Courier New"/>
              </a:rPr>
              <a:t>});</a:t>
            </a:r>
            <a:endParaRPr lang="en-US" sz="1600" b="1" dirty="0">
              <a:solidFill>
                <a:srgbClr val="660066"/>
              </a:solidFill>
              <a:latin typeface="Courier New"/>
              <a:cs typeface="Courier New"/>
            </a:endParaRPr>
          </a:p>
        </p:txBody>
      </p:sp>
      <p:pic>
        <p:nvPicPr>
          <p:cNvPr id="8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70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Show/</a:t>
            </a:r>
            <a:r>
              <a:rPr lang="fr-FR" dirty="0" err="1" smtClean="0"/>
              <a:t>Hide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smtClean="0"/>
              <a:t>Show an </a:t>
            </a:r>
            <a:r>
              <a:rPr lang="fr-FR" sz="2800" dirty="0" err="1" smtClean="0"/>
              <a:t>element</a:t>
            </a:r>
            <a:r>
              <a:rPr lang="fr-FR" sz="2800" dirty="0" smtClean="0"/>
              <a:t>:</a:t>
            </a:r>
          </a:p>
          <a:p>
            <a:endParaRPr lang="fr-FR" sz="2800" dirty="0"/>
          </a:p>
          <a:p>
            <a:pPr>
              <a:spcBef>
                <a:spcPts val="3000"/>
              </a:spcBef>
            </a:pPr>
            <a:r>
              <a:rPr lang="fr-FR" sz="2800" dirty="0" err="1" smtClean="0"/>
              <a:t>Hide</a:t>
            </a:r>
            <a:r>
              <a:rPr lang="fr-FR" sz="2800" dirty="0" smtClean="0"/>
              <a:t> </a:t>
            </a:r>
            <a:r>
              <a:rPr lang="fr-FR" sz="2800" dirty="0" err="1" smtClean="0"/>
              <a:t>it</a:t>
            </a:r>
            <a:r>
              <a:rPr lang="fr-FR" sz="2800" dirty="0" smtClean="0"/>
              <a:t>:</a:t>
            </a:r>
          </a:p>
          <a:p>
            <a:endParaRPr lang="fr-FR" sz="2800" dirty="0"/>
          </a:p>
          <a:p>
            <a:pPr>
              <a:spcBef>
                <a:spcPts val="3000"/>
              </a:spcBef>
            </a:pPr>
            <a:r>
              <a:rPr lang="fr-FR" sz="2800" dirty="0" err="1" smtClean="0"/>
              <a:t>Toggle</a:t>
            </a:r>
            <a:r>
              <a:rPr lang="fr-FR" sz="2800" dirty="0" smtClean="0"/>
              <a:t> (</a:t>
            </a:r>
            <a:r>
              <a:rPr lang="fr-FR" sz="2800" dirty="0" err="1" smtClean="0"/>
              <a:t>hide</a:t>
            </a:r>
            <a:r>
              <a:rPr lang="fr-FR" sz="2800" dirty="0" smtClean="0"/>
              <a:t> if visible, show if </a:t>
            </a:r>
            <a:r>
              <a:rPr lang="fr-FR" sz="2800" dirty="0" err="1" smtClean="0"/>
              <a:t>hidden</a:t>
            </a:r>
            <a:r>
              <a:rPr lang="fr-FR" sz="2800" dirty="0" smtClean="0"/>
              <a:t>)</a:t>
            </a:r>
          </a:p>
          <a:p>
            <a:pPr lvl="1"/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CSS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251769" y="1777380"/>
            <a:ext cx="8640959" cy="5040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"#</a:t>
            </a:r>
            <a:r>
              <a:rPr lang="en-US" sz="1600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myElement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).show();</a:t>
            </a:r>
            <a:endParaRPr lang="en-US" sz="160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251520" y="3073524"/>
            <a:ext cx="8640959" cy="5040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"#</a:t>
            </a:r>
            <a:r>
              <a:rPr lang="en-US" sz="1600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myElement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).hide();</a:t>
            </a:r>
            <a:endParaRPr lang="en-US" sz="160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251769" y="4441676"/>
            <a:ext cx="8640959" cy="5040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"#</a:t>
            </a:r>
            <a:r>
              <a:rPr lang="en-US" sz="1600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myElement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).toggle();</a:t>
            </a:r>
            <a:endParaRPr lang="en-US" sz="160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pic>
        <p:nvPicPr>
          <p:cNvPr id="10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45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Fading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smtClean="0"/>
              <a:t>Show an </a:t>
            </a:r>
            <a:r>
              <a:rPr lang="fr-FR" sz="2800" dirty="0" err="1" smtClean="0"/>
              <a:t>element</a:t>
            </a:r>
            <a:r>
              <a:rPr lang="fr-FR" sz="2800" dirty="0" smtClean="0"/>
              <a:t> </a:t>
            </a:r>
            <a:r>
              <a:rPr lang="fr-FR" sz="2800" dirty="0" err="1" smtClean="0"/>
              <a:t>gradually</a:t>
            </a:r>
            <a:r>
              <a:rPr lang="fr-FR" sz="2800" dirty="0" smtClean="0"/>
              <a:t>:</a:t>
            </a:r>
          </a:p>
          <a:p>
            <a:endParaRPr lang="fr-FR" sz="2800" dirty="0"/>
          </a:p>
          <a:p>
            <a:pPr>
              <a:spcBef>
                <a:spcPts val="3000"/>
              </a:spcBef>
            </a:pPr>
            <a:r>
              <a:rPr lang="fr-FR" sz="2800" dirty="0" err="1" smtClean="0"/>
              <a:t>Hide</a:t>
            </a:r>
            <a:r>
              <a:rPr lang="fr-FR" sz="2800" dirty="0" smtClean="0"/>
              <a:t> an </a:t>
            </a:r>
            <a:r>
              <a:rPr lang="fr-FR" sz="2800" dirty="0" err="1" smtClean="0"/>
              <a:t>element</a:t>
            </a:r>
            <a:r>
              <a:rPr lang="fr-FR" sz="2800" dirty="0" smtClean="0"/>
              <a:t> </a:t>
            </a:r>
            <a:r>
              <a:rPr lang="fr-FR" sz="2800" dirty="0" err="1" smtClean="0"/>
              <a:t>gradually</a:t>
            </a:r>
            <a:r>
              <a:rPr lang="fr-FR" sz="2800" dirty="0" smtClean="0"/>
              <a:t>:</a:t>
            </a:r>
          </a:p>
          <a:p>
            <a:endParaRPr lang="fr-FR" sz="2800" dirty="0"/>
          </a:p>
          <a:p>
            <a:pPr>
              <a:spcBef>
                <a:spcPts val="3000"/>
              </a:spcBef>
            </a:pPr>
            <a:r>
              <a:rPr lang="fr-FR" sz="2800" dirty="0" err="1" smtClean="0"/>
              <a:t>Toggle</a:t>
            </a:r>
            <a:r>
              <a:rPr lang="fr-FR" sz="2800" dirty="0" smtClean="0"/>
              <a:t> </a:t>
            </a:r>
            <a:r>
              <a:rPr lang="fr-FR" sz="2800" dirty="0" err="1" smtClean="0"/>
              <a:t>gradually</a:t>
            </a:r>
            <a:r>
              <a:rPr lang="fr-FR" sz="2800" dirty="0" smtClean="0"/>
              <a:t> (</a:t>
            </a:r>
            <a:r>
              <a:rPr lang="fr-FR" sz="2800" dirty="0" err="1" smtClean="0"/>
              <a:t>hide</a:t>
            </a:r>
            <a:r>
              <a:rPr lang="fr-FR" sz="2800" dirty="0" smtClean="0"/>
              <a:t> if visible, show if </a:t>
            </a:r>
            <a:r>
              <a:rPr lang="fr-FR" sz="2800" dirty="0" err="1" smtClean="0"/>
              <a:t>hidden</a:t>
            </a:r>
            <a:r>
              <a:rPr lang="fr-FR" sz="2800" dirty="0" smtClean="0"/>
              <a:t>)</a:t>
            </a:r>
          </a:p>
          <a:p>
            <a:pPr lvl="1"/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CSS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1705372"/>
            <a:ext cx="8785225" cy="5040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"#</a:t>
            </a:r>
            <a:r>
              <a:rPr lang="en-US" sz="1600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myElement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).</a:t>
            </a:r>
            <a:r>
              <a:rPr lang="en-US" sz="1600" b="1" dirty="0" err="1" smtClean="0">
                <a:latin typeface="Courier New"/>
                <a:cs typeface="Courier New"/>
              </a:rPr>
              <a:t>fadeIn</a:t>
            </a:r>
            <a:r>
              <a:rPr lang="en-US" sz="1600" b="1" dirty="0" smtClean="0">
                <a:latin typeface="Courier New"/>
                <a:cs typeface="Courier New"/>
              </a:rPr>
              <a:t>();</a:t>
            </a:r>
            <a:endParaRPr lang="en-US" sz="160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79263" y="3145532"/>
            <a:ext cx="8785225" cy="5040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"#</a:t>
            </a:r>
            <a:r>
              <a:rPr lang="en-US" sz="1600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myElement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).</a:t>
            </a:r>
            <a:r>
              <a:rPr lang="en-US" sz="1600" b="1" dirty="0" err="1" smtClean="0">
                <a:latin typeface="Courier New"/>
                <a:cs typeface="Courier New"/>
              </a:rPr>
              <a:t>fadeOut</a:t>
            </a:r>
            <a:r>
              <a:rPr lang="en-US" sz="1600" b="1" dirty="0" smtClean="0">
                <a:latin typeface="Courier New"/>
                <a:cs typeface="Courier New"/>
              </a:rPr>
              <a:t>();</a:t>
            </a:r>
            <a:endParaRPr lang="en-US" sz="160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179512" y="4513684"/>
            <a:ext cx="8785225" cy="5040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"#</a:t>
            </a:r>
            <a:r>
              <a:rPr lang="en-US" sz="1600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myElement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).</a:t>
            </a:r>
            <a:r>
              <a:rPr lang="en-US" sz="1600" b="1" dirty="0" err="1" smtClean="0">
                <a:latin typeface="Courier New"/>
                <a:cs typeface="Courier New"/>
              </a:rPr>
              <a:t>fadeToggle</a:t>
            </a:r>
            <a:r>
              <a:rPr lang="en-US" sz="1600" b="1" dirty="0" smtClean="0">
                <a:latin typeface="Courier New"/>
                <a:cs typeface="Courier New"/>
              </a:rPr>
              <a:t>();</a:t>
            </a:r>
            <a:endParaRPr lang="en-US" sz="160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pic>
        <p:nvPicPr>
          <p:cNvPr id="10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04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Sliding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smtClean="0"/>
              <a:t>Show an </a:t>
            </a:r>
            <a:r>
              <a:rPr lang="fr-FR" sz="2800" dirty="0" err="1" smtClean="0"/>
              <a:t>element</a:t>
            </a:r>
            <a:r>
              <a:rPr lang="fr-FR" sz="2800" dirty="0" smtClean="0"/>
              <a:t> by </a:t>
            </a:r>
            <a:r>
              <a:rPr lang="fr-FR" sz="2800" dirty="0" err="1" smtClean="0"/>
              <a:t>sliding</a:t>
            </a:r>
            <a:r>
              <a:rPr lang="fr-FR" sz="2800" dirty="0" smtClean="0"/>
              <a:t>:</a:t>
            </a:r>
          </a:p>
          <a:p>
            <a:endParaRPr lang="fr-FR" sz="2800" dirty="0"/>
          </a:p>
          <a:p>
            <a:pPr>
              <a:spcBef>
                <a:spcPts val="3000"/>
              </a:spcBef>
            </a:pPr>
            <a:r>
              <a:rPr lang="fr-FR" sz="2800" dirty="0" err="1" smtClean="0"/>
              <a:t>Hide</a:t>
            </a:r>
            <a:r>
              <a:rPr lang="fr-FR" sz="2800" dirty="0" smtClean="0"/>
              <a:t> an </a:t>
            </a:r>
            <a:r>
              <a:rPr lang="fr-FR" sz="2800" dirty="0" err="1" smtClean="0"/>
              <a:t>element</a:t>
            </a:r>
            <a:r>
              <a:rPr lang="fr-FR" sz="2800" dirty="0" smtClean="0"/>
              <a:t> by </a:t>
            </a:r>
            <a:r>
              <a:rPr lang="fr-FR" sz="2800" dirty="0" err="1" smtClean="0"/>
              <a:t>sliding</a:t>
            </a:r>
            <a:r>
              <a:rPr lang="fr-FR" sz="2800" dirty="0" smtClean="0"/>
              <a:t>:</a:t>
            </a:r>
          </a:p>
          <a:p>
            <a:endParaRPr lang="fr-FR" sz="2800" dirty="0"/>
          </a:p>
          <a:p>
            <a:pPr>
              <a:spcBef>
                <a:spcPts val="3000"/>
              </a:spcBef>
            </a:pPr>
            <a:r>
              <a:rPr lang="fr-FR" sz="2800" dirty="0" err="1" smtClean="0"/>
              <a:t>Toggle</a:t>
            </a:r>
            <a:r>
              <a:rPr lang="fr-FR" sz="2800" dirty="0" smtClean="0"/>
              <a:t> by </a:t>
            </a:r>
            <a:r>
              <a:rPr lang="fr-FR" sz="2800" dirty="0" err="1" smtClean="0"/>
              <a:t>sliding</a:t>
            </a:r>
            <a:r>
              <a:rPr lang="fr-FR" sz="2800" dirty="0" smtClean="0"/>
              <a:t> (</a:t>
            </a:r>
            <a:r>
              <a:rPr lang="fr-FR" sz="2800" dirty="0" err="1" smtClean="0"/>
              <a:t>hide</a:t>
            </a:r>
            <a:r>
              <a:rPr lang="fr-FR" sz="2800" dirty="0" smtClean="0"/>
              <a:t> if visible, show if </a:t>
            </a:r>
            <a:r>
              <a:rPr lang="fr-FR" sz="2800" dirty="0" err="1" smtClean="0"/>
              <a:t>hidden</a:t>
            </a:r>
            <a:r>
              <a:rPr lang="fr-FR" sz="2800" dirty="0" smtClean="0"/>
              <a:t>)</a:t>
            </a:r>
          </a:p>
          <a:p>
            <a:pPr lvl="1"/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CSS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1705372"/>
            <a:ext cx="8785225" cy="5040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"#</a:t>
            </a:r>
            <a:r>
              <a:rPr lang="en-US" sz="1600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myElement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).</a:t>
            </a:r>
            <a:r>
              <a:rPr lang="en-US" sz="1600" b="1" dirty="0" err="1" smtClean="0">
                <a:latin typeface="Courier New"/>
                <a:cs typeface="Courier New"/>
              </a:rPr>
              <a:t>slideDown</a:t>
            </a:r>
            <a:r>
              <a:rPr lang="en-US" sz="1600" b="1" dirty="0" smtClean="0">
                <a:latin typeface="Courier New"/>
                <a:cs typeface="Courier New"/>
              </a:rPr>
              <a:t>();</a:t>
            </a:r>
            <a:endParaRPr lang="en-US" sz="160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79263" y="3145532"/>
            <a:ext cx="8785225" cy="5040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"#</a:t>
            </a:r>
            <a:r>
              <a:rPr lang="en-US" sz="1600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myElement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).</a:t>
            </a:r>
            <a:r>
              <a:rPr lang="en-US" sz="1600" b="1" dirty="0" err="1" smtClean="0">
                <a:latin typeface="Courier New"/>
                <a:cs typeface="Courier New"/>
              </a:rPr>
              <a:t>slideUp</a:t>
            </a:r>
            <a:r>
              <a:rPr lang="en-US" sz="1600" b="1" dirty="0" smtClean="0">
                <a:latin typeface="Courier New"/>
                <a:cs typeface="Courier New"/>
              </a:rPr>
              <a:t>();</a:t>
            </a:r>
            <a:endParaRPr lang="en-US" sz="160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179512" y="4513684"/>
            <a:ext cx="8785225" cy="5040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"#</a:t>
            </a:r>
            <a:r>
              <a:rPr lang="en-US" sz="1600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myElement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).</a:t>
            </a:r>
            <a:r>
              <a:rPr lang="en-US" sz="1600" b="1" dirty="0" err="1" smtClean="0">
                <a:latin typeface="Courier New"/>
                <a:cs typeface="Courier New"/>
              </a:rPr>
              <a:t>slideToggle</a:t>
            </a:r>
            <a:r>
              <a:rPr lang="en-US" sz="1600" b="1" dirty="0" smtClean="0">
                <a:latin typeface="Courier New"/>
                <a:cs typeface="Courier New"/>
              </a:rPr>
              <a:t>();</a:t>
            </a:r>
            <a:endParaRPr lang="en-US" sz="160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pic>
        <p:nvPicPr>
          <p:cNvPr id="10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37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Animations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smtClean="0"/>
              <a:t>If the </a:t>
            </a:r>
            <a:r>
              <a:rPr lang="fr-FR" sz="2800" dirty="0" err="1" smtClean="0"/>
              <a:t>previous</a:t>
            </a:r>
            <a:r>
              <a:rPr lang="fr-FR" sz="2800" dirty="0" smtClean="0"/>
              <a:t> animations </a:t>
            </a:r>
            <a:r>
              <a:rPr lang="fr-FR" sz="2800" dirty="0" err="1" smtClean="0"/>
              <a:t>didn’t</a:t>
            </a:r>
            <a:r>
              <a:rPr lang="fr-FR" sz="2800" dirty="0" smtClean="0"/>
              <a:t> fit </a:t>
            </a:r>
            <a:r>
              <a:rPr lang="fr-FR" sz="2800" dirty="0" err="1" smtClean="0"/>
              <a:t>your</a:t>
            </a:r>
            <a:r>
              <a:rPr lang="fr-FR" sz="2800" dirty="0" smtClean="0"/>
              <a:t> </a:t>
            </a:r>
            <a:r>
              <a:rPr lang="fr-FR" sz="2800" dirty="0" err="1" smtClean="0"/>
              <a:t>needs</a:t>
            </a:r>
            <a:r>
              <a:rPr lang="fr-FR" sz="2800" dirty="0" smtClean="0"/>
              <a:t>:</a:t>
            </a:r>
          </a:p>
          <a:p>
            <a:pPr lvl="1"/>
            <a:r>
              <a:rPr lang="fr-FR" sz="2400" i="1" dirty="0" smtClean="0"/>
              <a:t>.</a:t>
            </a:r>
            <a:r>
              <a:rPr lang="fr-FR" sz="2400" i="1" dirty="0" err="1" smtClean="0"/>
              <a:t>animate</a:t>
            </a:r>
            <a:r>
              <a:rPr lang="fr-FR" sz="2400" i="1" dirty="0" smtClean="0"/>
              <a:t>( </a:t>
            </a:r>
            <a:r>
              <a:rPr lang="fr-FR" sz="2400" i="1" dirty="0" err="1" smtClean="0"/>
              <a:t>properties</a:t>
            </a:r>
            <a:r>
              <a:rPr lang="fr-FR" sz="2400" i="1" dirty="0" smtClean="0"/>
              <a:t>, [ duration ])</a:t>
            </a:r>
          </a:p>
          <a:p>
            <a:pPr lvl="1"/>
            <a:r>
              <a:rPr lang="fr-FR" sz="2400" dirty="0" smtClean="0"/>
              <a:t>All </a:t>
            </a:r>
            <a:r>
              <a:rPr lang="fr-FR" sz="2400" dirty="0" err="1" smtClean="0"/>
              <a:t>animated</a:t>
            </a:r>
            <a:r>
              <a:rPr lang="fr-FR" sz="2400" dirty="0" smtClean="0"/>
              <a:t> </a:t>
            </a:r>
            <a:r>
              <a:rPr lang="fr-FR" sz="2400" dirty="0" err="1" smtClean="0"/>
              <a:t>properties</a:t>
            </a:r>
            <a:r>
              <a:rPr lang="fr-FR" sz="2400" dirty="0" smtClean="0"/>
              <a:t> </a:t>
            </a:r>
            <a:r>
              <a:rPr lang="fr-FR" sz="2400" dirty="0" err="1" smtClean="0"/>
              <a:t>should</a:t>
            </a:r>
            <a:r>
              <a:rPr lang="fr-FR" sz="2400" dirty="0" smtClean="0"/>
              <a:t> </a:t>
            </a:r>
            <a:r>
              <a:rPr lang="fr-FR" sz="2400" dirty="0" err="1" smtClean="0"/>
              <a:t>be</a:t>
            </a:r>
            <a:r>
              <a:rPr lang="fr-FR" sz="2400" dirty="0" smtClean="0"/>
              <a:t> a single </a:t>
            </a:r>
            <a:r>
              <a:rPr lang="fr-FR" sz="2400" dirty="0" err="1" smtClean="0"/>
              <a:t>numeric</a:t>
            </a:r>
            <a:r>
              <a:rPr lang="fr-FR" sz="2400" dirty="0" smtClean="0"/>
              <a:t> value</a:t>
            </a:r>
          </a:p>
          <a:p>
            <a:pPr lvl="2"/>
            <a:r>
              <a:rPr lang="fr-FR" dirty="0" err="1" smtClean="0"/>
              <a:t>Properties</a:t>
            </a:r>
            <a:r>
              <a:rPr lang="fr-FR" dirty="0" smtClean="0"/>
              <a:t> </a:t>
            </a:r>
            <a:r>
              <a:rPr lang="fr-FR" dirty="0" err="1" smtClean="0"/>
              <a:t>like</a:t>
            </a:r>
            <a:r>
              <a:rPr lang="fr-FR" dirty="0" smtClean="0"/>
              <a:t> </a:t>
            </a:r>
            <a:r>
              <a:rPr lang="fr-FR" b="1" dirty="0" err="1" smtClean="0"/>
              <a:t>width</a:t>
            </a:r>
            <a:r>
              <a:rPr lang="fr-FR" dirty="0" smtClean="0"/>
              <a:t>, </a:t>
            </a:r>
            <a:r>
              <a:rPr lang="fr-FR" b="1" dirty="0" err="1" smtClean="0"/>
              <a:t>height</a:t>
            </a:r>
            <a:r>
              <a:rPr lang="fr-FR" dirty="0" smtClean="0"/>
              <a:t>, or </a:t>
            </a:r>
            <a:r>
              <a:rPr lang="fr-FR" b="1" dirty="0" err="1" smtClean="0"/>
              <a:t>left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animated</a:t>
            </a:r>
            <a:r>
              <a:rPr lang="fr-FR" dirty="0" smtClean="0"/>
              <a:t> but</a:t>
            </a:r>
            <a:br>
              <a:rPr lang="fr-FR" dirty="0" smtClean="0"/>
            </a:br>
            <a:r>
              <a:rPr lang="fr-FR" b="1" dirty="0" smtClean="0"/>
              <a:t>background-</a:t>
            </a:r>
            <a:r>
              <a:rPr lang="fr-FR" b="1" dirty="0" err="1" smtClean="0"/>
              <a:t>color</a:t>
            </a:r>
            <a:r>
              <a:rPr lang="fr-FR" dirty="0" smtClean="0"/>
              <a:t> </a:t>
            </a:r>
            <a:r>
              <a:rPr lang="fr-FR" dirty="0" err="1" smtClean="0"/>
              <a:t>can’t</a:t>
            </a:r>
            <a:endParaRPr lang="fr-FR" dirty="0" smtClean="0"/>
          </a:p>
          <a:p>
            <a:pPr lvl="2"/>
            <a:r>
              <a:rPr lang="fr-FR" dirty="0" smtClean="0"/>
              <a:t>In addition to </a:t>
            </a:r>
            <a:r>
              <a:rPr lang="fr-FR" dirty="0" err="1" smtClean="0"/>
              <a:t>numeric</a:t>
            </a:r>
            <a:r>
              <a:rPr lang="fr-FR" dirty="0" smtClean="0"/>
              <a:t> values,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property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take</a:t>
            </a:r>
            <a:r>
              <a:rPr lang="fr-FR" dirty="0" smtClean="0"/>
              <a:t> « </a:t>
            </a:r>
            <a:r>
              <a:rPr lang="fr-FR" b="1" dirty="0" smtClean="0"/>
              <a:t>show</a:t>
            </a:r>
            <a:r>
              <a:rPr lang="fr-FR" dirty="0" smtClean="0"/>
              <a:t> »,</a:t>
            </a:r>
            <a:br>
              <a:rPr lang="fr-FR" dirty="0" smtClean="0"/>
            </a:br>
            <a:r>
              <a:rPr lang="fr-FR" dirty="0" smtClean="0"/>
              <a:t>« </a:t>
            </a:r>
            <a:r>
              <a:rPr lang="fr-FR" b="1" dirty="0" err="1" smtClean="0"/>
              <a:t>hide</a:t>
            </a:r>
            <a:r>
              <a:rPr lang="fr-FR" b="1" dirty="0" smtClean="0"/>
              <a:t> </a:t>
            </a:r>
            <a:r>
              <a:rPr lang="fr-FR" dirty="0" smtClean="0"/>
              <a:t>» and « </a:t>
            </a:r>
            <a:r>
              <a:rPr lang="fr-FR" b="1" dirty="0" err="1" smtClean="0"/>
              <a:t>toggle</a:t>
            </a:r>
            <a:r>
              <a:rPr lang="fr-FR" dirty="0" smtClean="0"/>
              <a:t> » as values</a:t>
            </a:r>
          </a:p>
          <a:p>
            <a:pPr lvl="2"/>
            <a:r>
              <a:rPr lang="fr-FR" dirty="0" err="1" smtClean="0"/>
              <a:t>Animated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relative </a:t>
            </a:r>
            <a:r>
              <a:rPr lang="fr-FR" dirty="0" err="1" smtClean="0"/>
              <a:t>thanks</a:t>
            </a:r>
            <a:r>
              <a:rPr lang="fr-FR" dirty="0" smtClean="0"/>
              <a:t> to </a:t>
            </a:r>
            <a:br>
              <a:rPr lang="fr-FR" dirty="0" smtClean="0"/>
            </a:br>
            <a:r>
              <a:rPr lang="fr-FR" dirty="0" err="1" smtClean="0"/>
              <a:t>leading</a:t>
            </a:r>
            <a:r>
              <a:rPr lang="fr-FR" dirty="0" smtClean="0"/>
              <a:t> </a:t>
            </a:r>
            <a:r>
              <a:rPr lang="fr-FR" b="1" dirty="0" smtClean="0"/>
              <a:t>+=</a:t>
            </a:r>
            <a:r>
              <a:rPr lang="fr-FR" dirty="0" smtClean="0"/>
              <a:t> and </a:t>
            </a:r>
            <a:r>
              <a:rPr lang="fr-FR" b="1" dirty="0" smtClean="0"/>
              <a:t>-=</a:t>
            </a:r>
            <a:r>
              <a:rPr lang="fr-FR" dirty="0" smtClean="0"/>
              <a:t> </a:t>
            </a:r>
            <a:r>
              <a:rPr lang="fr-FR" dirty="0" err="1" smtClean="0"/>
              <a:t>operators</a:t>
            </a:r>
            <a:endParaRPr lang="fr-FR" dirty="0" smtClean="0"/>
          </a:p>
          <a:p>
            <a:pPr lvl="1"/>
            <a:r>
              <a:rPr lang="fr-FR" sz="2400" dirty="0" smtClean="0"/>
              <a:t>Duration value </a:t>
            </a:r>
            <a:r>
              <a:rPr lang="fr-FR" sz="2400" dirty="0" err="1" smtClean="0"/>
              <a:t>is</a:t>
            </a:r>
            <a:r>
              <a:rPr lang="fr-FR" sz="2400" dirty="0" smtClean="0"/>
              <a:t> in </a:t>
            </a:r>
            <a:r>
              <a:rPr lang="fr-FR" sz="2400" dirty="0" err="1" smtClean="0"/>
              <a:t>milliseconds</a:t>
            </a:r>
            <a:r>
              <a:rPr lang="fr-FR" sz="2400" dirty="0" smtClean="0"/>
              <a:t> or one of the </a:t>
            </a:r>
            <a:r>
              <a:rPr lang="fr-FR" sz="2400" dirty="0" err="1" smtClean="0"/>
              <a:t>following</a:t>
            </a:r>
            <a:r>
              <a:rPr lang="fr-FR" sz="2400" dirty="0" smtClean="0"/>
              <a:t>: « slow », « normal », « </a:t>
            </a:r>
            <a:r>
              <a:rPr lang="fr-FR" sz="2400" dirty="0" err="1" smtClean="0"/>
              <a:t>fast</a:t>
            </a:r>
            <a:r>
              <a:rPr lang="fr-FR" sz="2400" dirty="0" smtClean="0"/>
              <a:t> »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CSS Manipulation</a:t>
            </a:r>
            <a:endParaRPr lang="fr-FR" dirty="0"/>
          </a:p>
        </p:txBody>
      </p:sp>
      <p:pic>
        <p:nvPicPr>
          <p:cNvPr id="9218" name="Picture 2" descr="D:\Users\Renaud\Desktop\StageFinEtudesSupinfo\Icons-New\v3\Min\Focu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12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re 1"/>
          <p:cNvSpPr>
            <a:spLocks noGrp="1"/>
          </p:cNvSpPr>
          <p:nvPr>
            <p:ph type="title"/>
          </p:nvPr>
        </p:nvSpPr>
        <p:spPr>
          <a:xfrm>
            <a:off x="1116013" y="336550"/>
            <a:ext cx="7777162" cy="504825"/>
          </a:xfrm>
        </p:spPr>
        <p:txBody>
          <a:bodyPr/>
          <a:lstStyle/>
          <a:p>
            <a:r>
              <a:rPr lang="fr-FR" dirty="0" smtClean="0">
                <a:ea typeface="ＭＳ Ｐゴシック" pitchFamily="34" charset="-128"/>
              </a:rPr>
              <a:t>Course plan</a:t>
            </a:r>
          </a:p>
        </p:txBody>
      </p:sp>
      <p:sp>
        <p:nvSpPr>
          <p:cNvPr id="35842" name="Espace réservé du contenu 2"/>
          <p:cNvSpPr>
            <a:spLocks noGrp="1"/>
          </p:cNvSpPr>
          <p:nvPr>
            <p:ph idx="1"/>
          </p:nvPr>
        </p:nvSpPr>
        <p:spPr>
          <a:xfrm>
            <a:off x="3635896" y="1128713"/>
            <a:ext cx="5257279" cy="4230687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dirty="0" smtClean="0"/>
              <a:t>Discovery of </a:t>
            </a:r>
            <a:r>
              <a:rPr lang="en-US" dirty="0" err="1" smtClean="0"/>
              <a:t>jQuery</a:t>
            </a:r>
            <a:endParaRPr lang="en-US" dirty="0" smtClean="0"/>
          </a:p>
          <a:p>
            <a:pPr eaLnBrk="1" hangingPunct="1">
              <a:spcBef>
                <a:spcPts val="3000"/>
              </a:spcBef>
            </a:pPr>
            <a:r>
              <a:rPr lang="en-US" dirty="0" smtClean="0"/>
              <a:t>Selectors</a:t>
            </a:r>
          </a:p>
          <a:p>
            <a:pPr eaLnBrk="1" hangingPunct="1">
              <a:spcBef>
                <a:spcPts val="3000"/>
              </a:spcBef>
            </a:pPr>
            <a:r>
              <a:rPr lang="en-US" dirty="0" smtClean="0"/>
              <a:t>CSS Manipulation</a:t>
            </a:r>
          </a:p>
          <a:p>
            <a:pPr eaLnBrk="1" hangingPunct="1">
              <a:spcBef>
                <a:spcPts val="3000"/>
              </a:spcBef>
            </a:pPr>
            <a:r>
              <a:rPr lang="en-US" dirty="0" smtClean="0"/>
              <a:t>Event</a:t>
            </a:r>
          </a:p>
          <a:p>
            <a:pPr eaLnBrk="1" hangingPunct="1">
              <a:spcBef>
                <a:spcPts val="3000"/>
              </a:spcBef>
            </a:pPr>
            <a:r>
              <a:rPr lang="en-US" dirty="0" smtClean="0"/>
              <a:t>Content Manipulation</a:t>
            </a:r>
            <a:endParaRPr lang="fr-FR" dirty="0" smtClean="0">
              <a:ea typeface="ＭＳ Ｐゴシック" pitchFamily="34" charset="-128"/>
            </a:endParaRPr>
          </a:p>
        </p:txBody>
      </p:sp>
      <p:sp>
        <p:nvSpPr>
          <p:cNvPr id="35843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>
                <a:ea typeface="ＭＳ Ｐゴシック" pitchFamily="34" charset="-128"/>
              </a:rPr>
              <a:t>jQuery</a:t>
            </a:r>
            <a:endParaRPr lang="fr-FR" dirty="0" smtClean="0">
              <a:ea typeface="ＭＳ Ｐゴシック" pitchFamily="34" charset="-128"/>
            </a:endParaRPr>
          </a:p>
        </p:txBody>
      </p:sp>
      <p:pic>
        <p:nvPicPr>
          <p:cNvPr id="7" name="Picture 8" descr="200138722-0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17340"/>
            <a:ext cx="2472195" cy="3712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 descr="D:\Users\Renaud\Desktop\StageFinEtudesSupinfo\Icons-New\v3\Min\Pl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Animations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If the </a:t>
            </a:r>
            <a:r>
              <a:rPr lang="fr-FR" dirty="0" err="1"/>
              <a:t>previous</a:t>
            </a:r>
            <a:r>
              <a:rPr lang="fr-FR" dirty="0"/>
              <a:t> animations </a:t>
            </a:r>
            <a:r>
              <a:rPr lang="fr-FR" dirty="0" err="1"/>
              <a:t>didn’t</a:t>
            </a:r>
            <a:r>
              <a:rPr lang="fr-FR" dirty="0"/>
              <a:t> fit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:</a:t>
            </a:r>
          </a:p>
          <a:p>
            <a:pPr lvl="1"/>
            <a:r>
              <a:rPr lang="fr-FR" i="1" dirty="0"/>
              <a:t>.</a:t>
            </a:r>
            <a:r>
              <a:rPr lang="fr-FR" i="1" dirty="0" err="1"/>
              <a:t>animate</a:t>
            </a:r>
            <a:r>
              <a:rPr lang="fr-FR" i="1" dirty="0"/>
              <a:t>( </a:t>
            </a:r>
            <a:r>
              <a:rPr lang="fr-FR" i="1" dirty="0" err="1"/>
              <a:t>properties</a:t>
            </a:r>
            <a:r>
              <a:rPr lang="fr-FR" i="1" dirty="0"/>
              <a:t>, [ duration </a:t>
            </a:r>
            <a:r>
              <a:rPr lang="fr-FR" i="1" dirty="0" smtClean="0"/>
              <a:t>])</a:t>
            </a:r>
          </a:p>
          <a:p>
            <a:pPr lvl="1"/>
            <a:endParaRPr lang="fr-FR" sz="2000" dirty="0"/>
          </a:p>
          <a:p>
            <a:pPr lvl="1"/>
            <a:endParaRPr lang="fr-FR" sz="2000" dirty="0" smtClean="0"/>
          </a:p>
          <a:p>
            <a:pPr lvl="1"/>
            <a:endParaRPr lang="fr-FR" sz="2000" dirty="0"/>
          </a:p>
          <a:p>
            <a:pPr lvl="1"/>
            <a:endParaRPr lang="fr-FR" sz="2000" dirty="0" smtClean="0"/>
          </a:p>
          <a:p>
            <a:pPr lvl="1"/>
            <a:endParaRPr lang="fr-FR" sz="2000" dirty="0"/>
          </a:p>
          <a:p>
            <a:r>
              <a:rPr lang="fr-FR" dirty="0" err="1" smtClean="0"/>
              <a:t>Find</a:t>
            </a:r>
            <a:r>
              <a:rPr lang="fr-FR" dirty="0" smtClean="0"/>
              <a:t> a </a:t>
            </a:r>
            <a:r>
              <a:rPr lang="fr-FR" dirty="0" err="1" smtClean="0"/>
              <a:t>complete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r>
              <a:rPr lang="fr-FR" dirty="0" smtClean="0"/>
              <a:t> of all </a:t>
            </a:r>
            <a:r>
              <a:rPr lang="fr-FR" dirty="0" err="1" smtClean="0"/>
              <a:t>these</a:t>
            </a:r>
            <a:r>
              <a:rPr lang="fr-FR" dirty="0" smtClean="0"/>
              <a:t> animations </a:t>
            </a:r>
            <a:r>
              <a:rPr lang="fr-FR" dirty="0" err="1" smtClean="0"/>
              <a:t>at</a:t>
            </a:r>
            <a:r>
              <a:rPr lang="fr-FR" dirty="0" smtClean="0"/>
              <a:t> the </a:t>
            </a:r>
            <a:r>
              <a:rPr lang="fr-FR" dirty="0" err="1" smtClean="0"/>
              <a:t>following</a:t>
            </a:r>
            <a:r>
              <a:rPr lang="fr-FR" dirty="0" smtClean="0"/>
              <a:t> URL: </a:t>
            </a:r>
            <a:r>
              <a:rPr lang="fr-FR" dirty="0">
                <a:hlinkClick r:id="rId2"/>
              </a:rPr>
              <a:t>http://jsfiddle.net/bE4sr/1/</a:t>
            </a:r>
            <a:endParaRPr lang="fr-FR" dirty="0" smtClean="0"/>
          </a:p>
          <a:p>
            <a:endParaRPr lang="fr-FR" sz="2400" dirty="0"/>
          </a:p>
          <a:p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CSS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263" y="2281436"/>
            <a:ext cx="8785225" cy="129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latin typeface="Courier New"/>
                <a:cs typeface="Courier New"/>
              </a:rPr>
              <a:t>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"#test"</a:t>
            </a:r>
            <a:r>
              <a:rPr lang="en-US" sz="1600" b="1" dirty="0">
                <a:latin typeface="Courier New"/>
                <a:cs typeface="Courier New"/>
              </a:rPr>
              <a:t>).animate({ </a:t>
            </a:r>
          </a:p>
          <a:p>
            <a:r>
              <a:rPr lang="en-US" sz="1600" b="1" dirty="0">
                <a:latin typeface="Courier New"/>
                <a:cs typeface="Courier New"/>
              </a:rPr>
              <a:t>	left: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'+=50'</a:t>
            </a:r>
            <a:r>
              <a:rPr lang="en-US" sz="1600" b="1" dirty="0">
                <a:latin typeface="Courier New"/>
                <a:cs typeface="Courier New"/>
              </a:rPr>
              <a:t>,</a:t>
            </a:r>
          </a:p>
          <a:p>
            <a:r>
              <a:rPr lang="en-US" sz="1600" b="1" dirty="0">
                <a:latin typeface="Courier New"/>
                <a:cs typeface="Courier New"/>
              </a:rPr>
              <a:t>	opacity: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'show'</a:t>
            </a:r>
          </a:p>
          <a:p>
            <a:r>
              <a:rPr lang="en-US" sz="1600" b="1" dirty="0">
                <a:latin typeface="Courier New"/>
                <a:cs typeface="Courier New"/>
              </a:rPr>
              <a:t>},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500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  <a:endParaRPr lang="en-US" sz="1600" b="1" dirty="0">
              <a:solidFill>
                <a:srgbClr val="660066"/>
              </a:solidFill>
              <a:latin typeface="Courier New"/>
              <a:cs typeface="Courier New"/>
            </a:endParaRPr>
          </a:p>
        </p:txBody>
      </p:sp>
      <p:pic>
        <p:nvPicPr>
          <p:cNvPr id="7" name="Picture 2" descr="D:\Users\Renaud\Desktop\StageFinEtudesSupinfo\Icons-New\v3\Min\Focus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37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We’re</a:t>
            </a:r>
            <a:r>
              <a:rPr lang="fr-FR" sz="2800" dirty="0" smtClean="0"/>
              <a:t> </a:t>
            </a:r>
            <a:r>
              <a:rPr lang="fr-FR" sz="2800" dirty="0" err="1" smtClean="0"/>
              <a:t>going</a:t>
            </a:r>
            <a:r>
              <a:rPr lang="fr-FR" sz="2800" dirty="0" smtClean="0"/>
              <a:t> to </a:t>
            </a:r>
            <a:r>
              <a:rPr lang="fr-FR" sz="2800" dirty="0" err="1" smtClean="0"/>
              <a:t>play</a:t>
            </a:r>
            <a:r>
              <a:rPr lang="fr-FR" sz="2800" dirty="0" smtClean="0"/>
              <a:t> </a:t>
            </a:r>
            <a:r>
              <a:rPr lang="fr-FR" sz="2800" dirty="0" err="1" smtClean="0"/>
              <a:t>with</a:t>
            </a:r>
            <a:r>
              <a:rPr lang="fr-FR" sz="2800" dirty="0" smtClean="0"/>
              <a:t> </a:t>
            </a:r>
            <a:r>
              <a:rPr lang="fr-FR" sz="2800" dirty="0" err="1" smtClean="0"/>
              <a:t>jQuery</a:t>
            </a:r>
            <a:r>
              <a:rPr lang="fr-FR" sz="2800" dirty="0" smtClean="0"/>
              <a:t> and </a:t>
            </a:r>
            <a:r>
              <a:rPr lang="fr-FR" sz="2800" dirty="0" err="1" smtClean="0"/>
              <a:t>add</a:t>
            </a:r>
            <a:r>
              <a:rPr lang="fr-FR" sz="2800" dirty="0" smtClean="0"/>
              <a:t> </a:t>
            </a:r>
            <a:r>
              <a:rPr lang="fr-FR" sz="2800" dirty="0" err="1" smtClean="0"/>
              <a:t>some</a:t>
            </a:r>
            <a:r>
              <a:rPr lang="fr-FR" sz="2800" dirty="0" smtClean="0"/>
              <a:t> CSS </a:t>
            </a:r>
            <a:r>
              <a:rPr lang="fr-FR" sz="2800" dirty="0" err="1" smtClean="0"/>
              <a:t>properties</a:t>
            </a:r>
            <a:r>
              <a:rPr lang="fr-FR" sz="2800" dirty="0" smtClean="0"/>
              <a:t> to </a:t>
            </a:r>
            <a:r>
              <a:rPr lang="fr-FR" sz="2800" dirty="0" err="1" smtClean="0"/>
              <a:t>our</a:t>
            </a:r>
            <a:r>
              <a:rPr lang="fr-FR" sz="2800" dirty="0" smtClean="0"/>
              <a:t> </a:t>
            </a:r>
            <a:r>
              <a:rPr lang="fr-FR" sz="2800" dirty="0" err="1" smtClean="0"/>
              <a:t>Resume</a:t>
            </a:r>
            <a:r>
              <a:rPr lang="fr-FR" sz="2800" dirty="0" smtClean="0"/>
              <a:t> page</a:t>
            </a:r>
          </a:p>
          <a:p>
            <a:pPr lvl="1"/>
            <a:r>
              <a:rPr lang="fr-FR" sz="2400" dirty="0" smtClean="0"/>
              <a:t>First, </a:t>
            </a:r>
            <a:r>
              <a:rPr lang="fr-FR" sz="2400" dirty="0" err="1" smtClean="0"/>
              <a:t>install</a:t>
            </a:r>
            <a:r>
              <a:rPr lang="fr-FR" sz="2400" dirty="0" smtClean="0"/>
              <a:t> </a:t>
            </a:r>
            <a:r>
              <a:rPr lang="fr-FR" sz="2400" dirty="0" err="1" smtClean="0"/>
              <a:t>jQuery</a:t>
            </a:r>
            <a:r>
              <a:rPr lang="fr-FR" sz="2400" dirty="0" smtClean="0"/>
              <a:t> in </a:t>
            </a:r>
            <a:r>
              <a:rPr lang="fr-FR" sz="2400" dirty="0" err="1" smtClean="0"/>
              <a:t>your</a:t>
            </a:r>
            <a:r>
              <a:rPr lang="fr-FR" sz="2400" dirty="0" smtClean="0"/>
              <a:t> page</a:t>
            </a:r>
          </a:p>
          <a:p>
            <a:pPr lvl="1"/>
            <a:r>
              <a:rPr lang="fr-FR" sz="2400" dirty="0" err="1" smtClean="0"/>
              <a:t>Then</a:t>
            </a:r>
            <a:r>
              <a:rPr lang="fr-FR" sz="2400" dirty="0" smtClean="0"/>
              <a:t>, use </a:t>
            </a:r>
            <a:r>
              <a:rPr lang="fr-FR" sz="2400" dirty="0" err="1" smtClean="0"/>
              <a:t>jQuery</a:t>
            </a:r>
            <a:r>
              <a:rPr lang="fr-FR" sz="2400" dirty="0" smtClean="0"/>
              <a:t> to </a:t>
            </a:r>
            <a:r>
              <a:rPr lang="fr-FR" sz="2400" dirty="0" err="1" smtClean="0"/>
              <a:t>add</a:t>
            </a:r>
            <a:r>
              <a:rPr lang="fr-FR" sz="2400" dirty="0" smtClean="0"/>
              <a:t> a background </a:t>
            </a:r>
            <a:r>
              <a:rPr lang="fr-FR" sz="2400" dirty="0" err="1" smtClean="0"/>
              <a:t>color</a:t>
            </a:r>
            <a:r>
              <a:rPr lang="fr-FR" sz="2400" dirty="0" smtClean="0"/>
              <a:t> to </a:t>
            </a:r>
            <a:r>
              <a:rPr lang="fr-FR" sz="2400" dirty="0" err="1" smtClean="0"/>
              <a:t>your</a:t>
            </a:r>
            <a:r>
              <a:rPr lang="fr-FR" sz="2400" dirty="0" smtClean="0"/>
              <a:t> </a:t>
            </a:r>
            <a:r>
              <a:rPr lang="fr-FR" sz="2400" dirty="0" err="1" smtClean="0"/>
              <a:t>link</a:t>
            </a:r>
            <a:r>
              <a:rPr lang="fr-FR" sz="2400" dirty="0" smtClean="0"/>
              <a:t> to Google</a:t>
            </a:r>
          </a:p>
          <a:p>
            <a:pPr lvl="1"/>
            <a:r>
              <a:rPr lang="fr-FR" sz="2400" dirty="0" err="1" smtClean="0"/>
              <a:t>Third</a:t>
            </a:r>
            <a:r>
              <a:rPr lang="fr-FR" sz="2400" dirty="0" smtClean="0"/>
              <a:t>, </a:t>
            </a:r>
            <a:r>
              <a:rPr lang="fr-FR" sz="2400" dirty="0" err="1" smtClean="0"/>
              <a:t>your</a:t>
            </a:r>
            <a:r>
              <a:rPr lang="fr-FR" sz="2400" dirty="0" smtClean="0"/>
              <a:t> « More about me » </a:t>
            </a:r>
            <a:r>
              <a:rPr lang="fr-FR" sz="2400" dirty="0" err="1" smtClean="0"/>
              <a:t>title</a:t>
            </a:r>
            <a:r>
              <a:rPr lang="fr-FR" sz="2400" dirty="0" smtClean="0"/>
              <a:t> has to </a:t>
            </a:r>
            <a:r>
              <a:rPr lang="fr-FR" sz="2400" dirty="0" err="1" smtClean="0"/>
              <a:t>blink</a:t>
            </a:r>
            <a:endParaRPr lang="fr-FR" sz="2400" dirty="0" smtClean="0"/>
          </a:p>
          <a:p>
            <a:pPr lvl="1"/>
            <a:r>
              <a:rPr lang="fr-FR" sz="2400" dirty="0" err="1" smtClean="0"/>
              <a:t>Finally</a:t>
            </a:r>
            <a:r>
              <a:rPr lang="fr-FR" sz="2400" dirty="0" smtClean="0"/>
              <a:t>, use the </a:t>
            </a:r>
            <a:r>
              <a:rPr lang="fr-FR" sz="2400" dirty="0" err="1" smtClean="0"/>
              <a:t>animate</a:t>
            </a:r>
            <a:r>
              <a:rPr lang="fr-FR" sz="2400" dirty="0" smtClean="0"/>
              <a:t> </a:t>
            </a:r>
            <a:r>
              <a:rPr lang="fr-FR" sz="2400" dirty="0" err="1" smtClean="0"/>
              <a:t>function</a:t>
            </a:r>
            <a:r>
              <a:rPr lang="fr-FR" sz="2400" dirty="0" smtClean="0"/>
              <a:t> to </a:t>
            </a:r>
            <a:r>
              <a:rPr lang="fr-FR" sz="2400" dirty="0" err="1" smtClean="0"/>
              <a:t>add</a:t>
            </a:r>
            <a:r>
              <a:rPr lang="fr-FR" sz="2400" dirty="0" smtClean="0"/>
              <a:t> a </a:t>
            </a:r>
            <a:r>
              <a:rPr lang="fr-FR" sz="2400" dirty="0" err="1" smtClean="0"/>
              <a:t>grow</a:t>
            </a:r>
            <a:r>
              <a:rPr lang="fr-FR" sz="2400" dirty="0" smtClean="0"/>
              <a:t> </a:t>
            </a:r>
            <a:r>
              <a:rPr lang="fr-FR" sz="2400" dirty="0" err="1" smtClean="0"/>
              <a:t>effect</a:t>
            </a:r>
            <a:r>
              <a:rPr lang="fr-FR" sz="2400" dirty="0" smtClean="0"/>
              <a:t> to </a:t>
            </a:r>
            <a:r>
              <a:rPr lang="fr-FR" sz="2400" dirty="0" err="1" smtClean="0"/>
              <a:t>your</a:t>
            </a:r>
            <a:r>
              <a:rPr lang="fr-FR" sz="2400" dirty="0" smtClean="0"/>
              <a:t> main </a:t>
            </a:r>
            <a:r>
              <a:rPr lang="fr-FR" sz="2400" dirty="0" err="1" smtClean="0"/>
              <a:t>title</a:t>
            </a:r>
            <a:r>
              <a:rPr lang="fr-FR" sz="2400" dirty="0" smtClean="0"/>
              <a:t>!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CSS Manipulation</a:t>
            </a:r>
            <a:endParaRPr lang="fr-FR" dirty="0"/>
          </a:p>
        </p:txBody>
      </p:sp>
      <p:pic>
        <p:nvPicPr>
          <p:cNvPr id="10242" name="Picture 2" descr="D:\Users\Renaud\Desktop\StageFinEtudesSupinfo\Icons-New\v3\Min\Exerci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32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1116013" y="0"/>
            <a:ext cx="7956550" cy="808038"/>
          </a:xfrm>
        </p:spPr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pic>
        <p:nvPicPr>
          <p:cNvPr id="8" name="Picture 2" descr="D:\Users\Renaud\Desktop\StageFinEtudesSupinfo\Icons-New\v3\Min\Ques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interrogation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1"/>
          <a:stretch/>
        </p:blipFill>
        <p:spPr>
          <a:xfrm>
            <a:off x="0" y="1273324"/>
            <a:ext cx="5656653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2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Events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fr-FR" dirty="0" err="1" smtClean="0"/>
              <a:t>jQuery</a:t>
            </a:r>
            <a:endParaRPr lang="fr-FR" dirty="0"/>
          </a:p>
        </p:txBody>
      </p:sp>
      <p:pic>
        <p:nvPicPr>
          <p:cNvPr id="2050" name="Picture 2" descr="http://www.sitepoint.com/wp-content/uploads/2009/05/078-javascript-latanc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353444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59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Methods</a:t>
            </a:r>
            <a:r>
              <a:rPr lang="fr-FR" sz="2800" dirty="0" smtClean="0"/>
              <a:t> to </a:t>
            </a:r>
            <a:r>
              <a:rPr lang="fr-FR" sz="2800" dirty="0" err="1" smtClean="0"/>
              <a:t>keep</a:t>
            </a:r>
            <a:r>
              <a:rPr lang="fr-FR" sz="2800" dirty="0" smtClean="0"/>
              <a:t> clean </a:t>
            </a:r>
            <a:r>
              <a:rPr lang="fr-FR" sz="2800" dirty="0" err="1" smtClean="0"/>
              <a:t>separation</a:t>
            </a:r>
            <a:r>
              <a:rPr lang="fr-FR" sz="2800" dirty="0" smtClean="0"/>
              <a:t> of structure (HTML) and </a:t>
            </a:r>
            <a:r>
              <a:rPr lang="fr-FR" sz="2800" dirty="0" err="1" smtClean="0"/>
              <a:t>behaviours</a:t>
            </a:r>
            <a:r>
              <a:rPr lang="fr-FR" sz="2800" dirty="0" smtClean="0"/>
              <a:t> (JavaScript)</a:t>
            </a:r>
          </a:p>
          <a:p>
            <a:endParaRPr lang="fr-FR" sz="2800" dirty="0" smtClean="0"/>
          </a:p>
          <a:p>
            <a:r>
              <a:rPr lang="fr-FR" sz="2800" dirty="0" err="1" smtClean="0"/>
              <a:t>Another</a:t>
            </a:r>
            <a:r>
              <a:rPr lang="fr-FR" sz="2800" dirty="0" smtClean="0"/>
              <a:t> </a:t>
            </a:r>
            <a:r>
              <a:rPr lang="fr-FR" sz="2800" dirty="0" err="1" smtClean="0"/>
              <a:t>way</a:t>
            </a:r>
            <a:r>
              <a:rPr lang="fr-FR" sz="2800" dirty="0" smtClean="0"/>
              <a:t> to </a:t>
            </a:r>
            <a:r>
              <a:rPr lang="fr-FR" sz="2800" dirty="0" err="1" smtClean="0"/>
              <a:t>write</a:t>
            </a:r>
            <a:r>
              <a:rPr lang="fr-FR" sz="2800" dirty="0" smtClean="0"/>
              <a:t> </a:t>
            </a:r>
            <a:r>
              <a:rPr lang="fr-FR" sz="2800" dirty="0" err="1" smtClean="0"/>
              <a:t>addEventListener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Events</a:t>
            </a:r>
            <a:endParaRPr lang="fr-FR" dirty="0"/>
          </a:p>
        </p:txBody>
      </p:sp>
      <p:pic>
        <p:nvPicPr>
          <p:cNvPr id="7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06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Using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$( </a:t>
            </a:r>
            <a:r>
              <a:rPr lang="fr-FR" dirty="0" err="1" smtClean="0"/>
              <a:t>selector</a:t>
            </a:r>
            <a:r>
              <a:rPr lang="fr-FR" dirty="0" smtClean="0"/>
              <a:t> ).</a:t>
            </a:r>
            <a:r>
              <a:rPr lang="fr-FR" dirty="0" err="1" smtClean="0"/>
              <a:t>event</a:t>
            </a:r>
            <a:r>
              <a:rPr lang="fr-FR" dirty="0" smtClean="0"/>
              <a:t>( </a:t>
            </a:r>
            <a:r>
              <a:rPr lang="fr-FR" dirty="0" err="1" smtClean="0"/>
              <a:t>function</a:t>
            </a:r>
            <a:r>
              <a:rPr lang="fr-FR" dirty="0" smtClean="0"/>
              <a:t>() { code });</a:t>
            </a:r>
          </a:p>
          <a:p>
            <a:pPr lvl="1"/>
            <a:endParaRPr lang="fr-FR" dirty="0"/>
          </a:p>
          <a:p>
            <a:r>
              <a:rPr lang="fr-FR" dirty="0" err="1" smtClean="0"/>
              <a:t>Example</a:t>
            </a:r>
            <a:r>
              <a:rPr lang="fr-FR" dirty="0" smtClean="0"/>
              <a:t>: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Events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3361556"/>
            <a:ext cx="8785225" cy="9361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latin typeface="Courier New"/>
                <a:cs typeface="Courier New"/>
              </a:rPr>
              <a:t>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"a"</a:t>
            </a:r>
            <a:r>
              <a:rPr lang="en-US" sz="1600" b="1" dirty="0">
                <a:latin typeface="Courier New"/>
                <a:cs typeface="Courier New"/>
              </a:rPr>
              <a:t>).click</a:t>
            </a:r>
            <a:r>
              <a:rPr lang="en-US" sz="1600" b="1" dirty="0" smtClean="0">
                <a:latin typeface="Courier New"/>
                <a:cs typeface="Courier New"/>
              </a:rPr>
              <a:t>( </a:t>
            </a:r>
            <a:r>
              <a:rPr lang="en-US" sz="1600" b="1" dirty="0" smtClean="0">
                <a:solidFill>
                  <a:srgbClr val="660066"/>
                </a:solidFill>
                <a:latin typeface="Courier New"/>
                <a:cs typeface="Courier New"/>
              </a:rPr>
              <a:t>function</a:t>
            </a:r>
            <a:r>
              <a:rPr lang="en-US" sz="1600" b="1" dirty="0" smtClean="0">
                <a:latin typeface="Courier New"/>
                <a:cs typeface="Courier New"/>
              </a:rPr>
              <a:t>(){</a:t>
            </a:r>
          </a:p>
          <a:p>
            <a:pPr lvl="1"/>
            <a:r>
              <a:rPr lang="en-US" sz="1600" b="1" dirty="0" smtClean="0">
                <a:latin typeface="Courier New"/>
                <a:cs typeface="Courier New"/>
              </a:rPr>
              <a:t>alert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"Hello World"</a:t>
            </a:r>
            <a:r>
              <a:rPr lang="en-US" sz="1600" b="1" dirty="0">
                <a:latin typeface="Courier New"/>
                <a:cs typeface="Courier New"/>
              </a:rPr>
              <a:t>); </a:t>
            </a:r>
            <a:endParaRPr lang="en-US" sz="1600" b="1" dirty="0" smtClean="0">
              <a:latin typeface="Courier New"/>
              <a:cs typeface="Courier New"/>
            </a:endParaRPr>
          </a:p>
          <a:p>
            <a:r>
              <a:rPr lang="en-US" sz="1600" b="1" dirty="0" smtClean="0">
                <a:latin typeface="Courier New"/>
                <a:cs typeface="Courier New"/>
              </a:rPr>
              <a:t>});</a:t>
            </a:r>
            <a:endParaRPr lang="en-US" sz="1600" b="1" dirty="0">
              <a:solidFill>
                <a:srgbClr val="660066"/>
              </a:solidFill>
              <a:latin typeface="Courier New"/>
              <a:cs typeface="Courier New"/>
            </a:endParaRPr>
          </a:p>
        </p:txBody>
      </p:sp>
      <p:sp>
        <p:nvSpPr>
          <p:cNvPr id="7" name="Forme libre 6"/>
          <p:cNvSpPr/>
          <p:nvPr/>
        </p:nvSpPr>
        <p:spPr>
          <a:xfrm>
            <a:off x="323528" y="3423844"/>
            <a:ext cx="3312368" cy="797521"/>
          </a:xfrm>
          <a:custGeom>
            <a:avLst/>
            <a:gdLst>
              <a:gd name="connsiteX0" fmla="*/ 1161907 w 2536944"/>
              <a:gd name="connsiteY0" fmla="*/ 0 h 797521"/>
              <a:gd name="connsiteX1" fmla="*/ 1161907 w 2536944"/>
              <a:gd name="connsiteY1" fmla="*/ 302508 h 797521"/>
              <a:gd name="connsiteX2" fmla="*/ 0 w 2536944"/>
              <a:gd name="connsiteY2" fmla="*/ 302508 h 797521"/>
              <a:gd name="connsiteX3" fmla="*/ 0 w 2536944"/>
              <a:gd name="connsiteY3" fmla="*/ 797521 h 797521"/>
              <a:gd name="connsiteX4" fmla="*/ 130628 w 2536944"/>
              <a:gd name="connsiteY4" fmla="*/ 797521 h 797521"/>
              <a:gd name="connsiteX5" fmla="*/ 130628 w 2536944"/>
              <a:gd name="connsiteY5" fmla="*/ 550015 h 797521"/>
              <a:gd name="connsiteX6" fmla="*/ 2536944 w 2536944"/>
              <a:gd name="connsiteY6" fmla="*/ 550015 h 797521"/>
              <a:gd name="connsiteX7" fmla="*/ 2536944 w 2536944"/>
              <a:gd name="connsiteY7" fmla="*/ 55001 h 797521"/>
              <a:gd name="connsiteX8" fmla="*/ 2536944 w 2536944"/>
              <a:gd name="connsiteY8" fmla="*/ 27500 h 797521"/>
              <a:gd name="connsiteX9" fmla="*/ 2536944 w 2536944"/>
              <a:gd name="connsiteY9" fmla="*/ 6875 h 797521"/>
              <a:gd name="connsiteX10" fmla="*/ 1155031 w 2536944"/>
              <a:gd name="connsiteY10" fmla="*/ 6875 h 79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6944" h="797521">
                <a:moveTo>
                  <a:pt x="1161907" y="0"/>
                </a:moveTo>
                <a:lnTo>
                  <a:pt x="1161907" y="302508"/>
                </a:lnTo>
                <a:lnTo>
                  <a:pt x="0" y="302508"/>
                </a:lnTo>
                <a:lnTo>
                  <a:pt x="0" y="797521"/>
                </a:lnTo>
                <a:lnTo>
                  <a:pt x="130628" y="797521"/>
                </a:lnTo>
                <a:lnTo>
                  <a:pt x="130628" y="550015"/>
                </a:lnTo>
                <a:lnTo>
                  <a:pt x="2536944" y="550015"/>
                </a:lnTo>
                <a:lnTo>
                  <a:pt x="2536944" y="55001"/>
                </a:lnTo>
                <a:lnTo>
                  <a:pt x="2536944" y="27500"/>
                </a:lnTo>
                <a:lnTo>
                  <a:pt x="2536944" y="6875"/>
                </a:lnTo>
                <a:lnTo>
                  <a:pt x="1155031" y="6875"/>
                </a:lnTo>
              </a:path>
            </a:pathLst>
          </a:cu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3419872" y="3793604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716016" y="357758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chemeClr val="accent1"/>
                </a:solidFill>
              </a:rPr>
              <a:t>Anonymous</a:t>
            </a:r>
            <a:r>
              <a:rPr lang="fr-FR" b="1" dirty="0" smtClean="0">
                <a:solidFill>
                  <a:schemeClr val="accent1"/>
                </a:solidFill>
              </a:rPr>
              <a:t> </a:t>
            </a:r>
            <a:r>
              <a:rPr lang="fr-FR" b="1" dirty="0" err="1" smtClean="0">
                <a:solidFill>
                  <a:schemeClr val="accent1"/>
                </a:solidFill>
              </a:rPr>
              <a:t>function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13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59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Here</a:t>
            </a:r>
            <a:r>
              <a:rPr lang="fr-FR" sz="2800" dirty="0" smtClean="0"/>
              <a:t> are </a:t>
            </a:r>
            <a:r>
              <a:rPr lang="fr-FR" sz="2800" dirty="0" err="1" smtClean="0"/>
              <a:t>some</a:t>
            </a:r>
            <a:r>
              <a:rPr lang="fr-FR" sz="2800" dirty="0" smtClean="0"/>
              <a:t> </a:t>
            </a:r>
            <a:r>
              <a:rPr lang="fr-FR" sz="2800" dirty="0" err="1" smtClean="0"/>
              <a:t>jQuery</a:t>
            </a:r>
            <a:r>
              <a:rPr lang="fr-FR" sz="2800" dirty="0" smtClean="0"/>
              <a:t> </a:t>
            </a:r>
            <a:r>
              <a:rPr lang="fr-FR" sz="2800" dirty="0" err="1" smtClean="0"/>
              <a:t>events</a:t>
            </a:r>
            <a:r>
              <a:rPr lang="fr-FR" sz="2800" dirty="0" smtClean="0"/>
              <a:t>. Just replace « </a:t>
            </a:r>
            <a:r>
              <a:rPr lang="fr-FR" sz="2800" dirty="0" err="1" smtClean="0"/>
              <a:t>handler</a:t>
            </a:r>
            <a:r>
              <a:rPr lang="fr-FR" sz="2800" dirty="0" smtClean="0"/>
              <a:t> » by the </a:t>
            </a:r>
            <a:r>
              <a:rPr lang="fr-FR" sz="2800" dirty="0" err="1" smtClean="0"/>
              <a:t>function</a:t>
            </a:r>
            <a:r>
              <a:rPr lang="fr-FR" sz="2800" dirty="0" smtClean="0"/>
              <a:t> </a:t>
            </a:r>
            <a:r>
              <a:rPr lang="fr-FR" sz="2800" dirty="0" err="1" smtClean="0"/>
              <a:t>you</a:t>
            </a:r>
            <a:r>
              <a:rPr lang="fr-FR" sz="2800" dirty="0" smtClean="0"/>
              <a:t> </a:t>
            </a:r>
            <a:r>
              <a:rPr lang="fr-FR" sz="2800" dirty="0" err="1" smtClean="0"/>
              <a:t>want</a:t>
            </a:r>
            <a:r>
              <a:rPr lang="fr-FR" sz="2800" dirty="0" smtClean="0"/>
              <a:t> to use:</a:t>
            </a:r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Events</a:t>
            </a:r>
            <a:endParaRPr lang="fr-FR" dirty="0"/>
          </a:p>
        </p:txBody>
      </p:sp>
      <p:graphicFrame>
        <p:nvGraphicFramePr>
          <p:cNvPr id="5" name="Espace réservé du contenu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9389021"/>
              </p:ext>
            </p:extLst>
          </p:nvPr>
        </p:nvGraphicFramePr>
        <p:xfrm>
          <a:off x="457200" y="2288914"/>
          <a:ext cx="8363272" cy="222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608"/>
                <a:gridCol w="5976664"/>
              </a:tblGrid>
              <a:tr h="370795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Function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Description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.</a:t>
                      </a:r>
                      <a:r>
                        <a:rPr lang="fr-FR" sz="1800" b="1" dirty="0" err="1" smtClean="0"/>
                        <a:t>blur</a:t>
                      </a:r>
                      <a:r>
                        <a:rPr lang="fr-FR" sz="1800" b="1" dirty="0" smtClean="0"/>
                        <a:t>( </a:t>
                      </a:r>
                      <a:r>
                        <a:rPr lang="fr-FR" sz="1800" b="1" dirty="0" err="1" smtClean="0"/>
                        <a:t>handler</a:t>
                      </a:r>
                      <a:r>
                        <a:rPr lang="fr-FR" sz="1800" b="1" dirty="0" smtClean="0"/>
                        <a:t> )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baseline="0" dirty="0" err="1" smtClean="0"/>
                        <a:t>When</a:t>
                      </a:r>
                      <a:r>
                        <a:rPr lang="fr-FR" sz="1800" baseline="0" dirty="0" smtClean="0"/>
                        <a:t> the </a:t>
                      </a:r>
                      <a:r>
                        <a:rPr lang="fr-FR" sz="1800" baseline="0" dirty="0" err="1" smtClean="0"/>
                        <a:t>element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loses</a:t>
                      </a:r>
                      <a:r>
                        <a:rPr lang="fr-FR" sz="1800" baseline="0" dirty="0" smtClean="0"/>
                        <a:t> focus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.change(</a:t>
                      </a:r>
                      <a:r>
                        <a:rPr lang="fr-FR" sz="1800" b="1" baseline="0" dirty="0" smtClean="0"/>
                        <a:t> </a:t>
                      </a:r>
                      <a:r>
                        <a:rPr lang="fr-FR" sz="1800" b="1" baseline="0" dirty="0" err="1" smtClean="0"/>
                        <a:t>handler</a:t>
                      </a:r>
                      <a:r>
                        <a:rPr lang="fr-FR" sz="1800" b="1" baseline="0" dirty="0" smtClean="0"/>
                        <a:t>)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When</a:t>
                      </a:r>
                      <a:r>
                        <a:rPr lang="fr-FR" sz="1800" dirty="0" smtClean="0"/>
                        <a:t> the </a:t>
                      </a:r>
                      <a:r>
                        <a:rPr lang="fr-FR" sz="1800" dirty="0" err="1" smtClean="0"/>
                        <a:t>element’s</a:t>
                      </a:r>
                      <a:r>
                        <a:rPr lang="fr-FR" sz="1800" dirty="0" smtClean="0"/>
                        <a:t> value</a:t>
                      </a:r>
                      <a:r>
                        <a:rPr lang="fr-FR" sz="1800" baseline="0" dirty="0" smtClean="0"/>
                        <a:t> changes (</a:t>
                      </a:r>
                      <a:r>
                        <a:rPr lang="fr-FR" sz="1800" baseline="0" dirty="0" err="1" smtClean="0"/>
                        <a:t>checkbox</a:t>
                      </a:r>
                      <a:r>
                        <a:rPr lang="fr-FR" sz="1800" baseline="0" dirty="0" smtClean="0"/>
                        <a:t>, select, …)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.click(</a:t>
                      </a:r>
                      <a:r>
                        <a:rPr lang="fr-FR" sz="1800" b="1" baseline="0" dirty="0" smtClean="0"/>
                        <a:t> </a:t>
                      </a:r>
                      <a:r>
                        <a:rPr lang="fr-FR" sz="1800" b="1" baseline="0" dirty="0" err="1" smtClean="0"/>
                        <a:t>handler</a:t>
                      </a:r>
                      <a:r>
                        <a:rPr lang="fr-FR" sz="1800" b="1" baseline="0" dirty="0" smtClean="0"/>
                        <a:t> )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When</a:t>
                      </a:r>
                      <a:r>
                        <a:rPr lang="fr-FR" sz="1800" dirty="0" smtClean="0"/>
                        <a:t> the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element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is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clicked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.focus( </a:t>
                      </a:r>
                      <a:r>
                        <a:rPr lang="fr-FR" sz="1800" b="1" dirty="0" err="1" smtClean="0"/>
                        <a:t>handler</a:t>
                      </a:r>
                      <a:r>
                        <a:rPr lang="fr-FR" sz="1800" b="1" dirty="0" smtClean="0"/>
                        <a:t> )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When</a:t>
                      </a:r>
                      <a:r>
                        <a:rPr lang="fr-FR" sz="1800" dirty="0" smtClean="0"/>
                        <a:t> the </a:t>
                      </a:r>
                      <a:r>
                        <a:rPr lang="fr-FR" sz="1800" dirty="0" err="1" smtClean="0"/>
                        <a:t>element</a:t>
                      </a:r>
                      <a:r>
                        <a:rPr lang="fr-FR" sz="1800" baseline="0" dirty="0" smtClean="0"/>
                        <a:t> gains focus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.</a:t>
                      </a:r>
                      <a:r>
                        <a:rPr lang="fr-FR" sz="1800" b="1" dirty="0" err="1" smtClean="0"/>
                        <a:t>submit</a:t>
                      </a:r>
                      <a:r>
                        <a:rPr lang="fr-FR" sz="1800" b="1" dirty="0" smtClean="0"/>
                        <a:t>( </a:t>
                      </a:r>
                      <a:r>
                        <a:rPr lang="fr-FR" sz="1800" b="1" dirty="0" err="1" smtClean="0"/>
                        <a:t>handler</a:t>
                      </a:r>
                      <a:r>
                        <a:rPr lang="fr-FR" sz="1800" b="1" dirty="0" smtClean="0"/>
                        <a:t> )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When</a:t>
                      </a:r>
                      <a:r>
                        <a:rPr lang="fr-FR" sz="1800" dirty="0" smtClean="0"/>
                        <a:t> the</a:t>
                      </a:r>
                      <a:r>
                        <a:rPr lang="fr-FR" sz="1800" baseline="0" dirty="0" smtClean="0"/>
                        <a:t> user </a:t>
                      </a:r>
                      <a:r>
                        <a:rPr lang="fr-FR" sz="1800" baseline="0" dirty="0" err="1" smtClean="0"/>
                        <a:t>attemps</a:t>
                      </a:r>
                      <a:r>
                        <a:rPr lang="fr-FR" sz="1800" baseline="0" dirty="0" smtClean="0"/>
                        <a:t> to </a:t>
                      </a:r>
                      <a:r>
                        <a:rPr lang="fr-FR" sz="1800" baseline="0" dirty="0" err="1" smtClean="0"/>
                        <a:t>submit</a:t>
                      </a:r>
                      <a:r>
                        <a:rPr lang="fr-FR" sz="1800" baseline="0" dirty="0" smtClean="0"/>
                        <a:t> a </a:t>
                      </a:r>
                      <a:r>
                        <a:rPr lang="fr-FR" sz="1800" baseline="0" dirty="0" err="1" smtClean="0"/>
                        <a:t>form</a:t>
                      </a:r>
                      <a:endParaRPr lang="fr-FR" sz="1800" dirty="0"/>
                    </a:p>
                  </a:txBody>
                  <a:tcPr marT="45714" marB="45714"/>
                </a:tc>
              </a:tr>
            </a:tbl>
          </a:graphicData>
        </a:graphic>
      </p:graphicFrame>
      <p:pic>
        <p:nvPicPr>
          <p:cNvPr id="7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19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Here</a:t>
            </a:r>
            <a:r>
              <a:rPr lang="fr-FR" sz="2800" dirty="0" smtClean="0"/>
              <a:t> are </a:t>
            </a:r>
            <a:r>
              <a:rPr lang="fr-FR" sz="2800" dirty="0" err="1" smtClean="0"/>
              <a:t>some</a:t>
            </a:r>
            <a:r>
              <a:rPr lang="fr-FR" sz="2800" dirty="0" smtClean="0"/>
              <a:t> </a:t>
            </a:r>
            <a:r>
              <a:rPr lang="fr-FR" sz="2800" dirty="0" err="1" smtClean="0"/>
              <a:t>jQuery</a:t>
            </a:r>
            <a:r>
              <a:rPr lang="fr-FR" sz="2800" dirty="0" smtClean="0"/>
              <a:t> </a:t>
            </a:r>
            <a:r>
              <a:rPr lang="fr-FR" sz="2800" dirty="0" err="1" smtClean="0"/>
              <a:t>events</a:t>
            </a:r>
            <a:r>
              <a:rPr lang="fr-FR" sz="2800" dirty="0" smtClean="0"/>
              <a:t>. Just replace « </a:t>
            </a:r>
            <a:r>
              <a:rPr lang="fr-FR" sz="2800" dirty="0" err="1" smtClean="0"/>
              <a:t>handler</a:t>
            </a:r>
            <a:r>
              <a:rPr lang="fr-FR" sz="2800" dirty="0" smtClean="0"/>
              <a:t> » by the </a:t>
            </a:r>
            <a:r>
              <a:rPr lang="fr-FR" sz="2800" dirty="0" err="1" smtClean="0"/>
              <a:t>function</a:t>
            </a:r>
            <a:r>
              <a:rPr lang="fr-FR" sz="2800" dirty="0" smtClean="0"/>
              <a:t> </a:t>
            </a:r>
            <a:r>
              <a:rPr lang="fr-FR" sz="2800" dirty="0" err="1" smtClean="0"/>
              <a:t>you</a:t>
            </a:r>
            <a:r>
              <a:rPr lang="fr-FR" sz="2800" dirty="0" smtClean="0"/>
              <a:t> </a:t>
            </a:r>
            <a:r>
              <a:rPr lang="fr-FR" sz="2800" dirty="0" err="1" smtClean="0"/>
              <a:t>want</a:t>
            </a:r>
            <a:r>
              <a:rPr lang="fr-FR" sz="2800" dirty="0" smtClean="0"/>
              <a:t> to use:</a:t>
            </a:r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Events</a:t>
            </a:r>
            <a:endParaRPr lang="fr-FR" dirty="0"/>
          </a:p>
        </p:txBody>
      </p:sp>
      <p:graphicFrame>
        <p:nvGraphicFramePr>
          <p:cNvPr id="5" name="Espace réservé du contenu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387423"/>
              </p:ext>
            </p:extLst>
          </p:nvPr>
        </p:nvGraphicFramePr>
        <p:xfrm>
          <a:off x="457200" y="2288914"/>
          <a:ext cx="8363272" cy="222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608"/>
                <a:gridCol w="5976664"/>
              </a:tblGrid>
              <a:tr h="370795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Function</a:t>
                      </a:r>
                      <a:endParaRPr lang="fr-F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Description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.</a:t>
                      </a:r>
                      <a:r>
                        <a:rPr lang="fr-FR" sz="1800" b="1" dirty="0" err="1" smtClean="0"/>
                        <a:t>keydown</a:t>
                      </a:r>
                      <a:r>
                        <a:rPr lang="fr-FR" sz="1800" b="1" dirty="0" smtClean="0"/>
                        <a:t>( </a:t>
                      </a:r>
                      <a:r>
                        <a:rPr lang="fr-FR" sz="1800" b="1" dirty="0" err="1" smtClean="0"/>
                        <a:t>handler</a:t>
                      </a:r>
                      <a:r>
                        <a:rPr lang="fr-FR" sz="1800" b="1" dirty="0" smtClean="0"/>
                        <a:t> )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baseline="0" dirty="0" err="1" smtClean="0"/>
                        <a:t>When</a:t>
                      </a:r>
                      <a:r>
                        <a:rPr lang="fr-FR" sz="1800" baseline="0" dirty="0" smtClean="0"/>
                        <a:t> a key </a:t>
                      </a:r>
                      <a:r>
                        <a:rPr lang="fr-FR" sz="1800" baseline="0" dirty="0" err="1" smtClean="0"/>
                        <a:t>is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pressed</a:t>
                      </a:r>
                      <a:r>
                        <a:rPr lang="fr-FR" sz="1800" baseline="0" dirty="0" smtClean="0"/>
                        <a:t> on the keyboard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.</a:t>
                      </a:r>
                      <a:r>
                        <a:rPr lang="fr-FR" sz="1800" b="1" dirty="0" err="1" smtClean="0"/>
                        <a:t>keyup</a:t>
                      </a:r>
                      <a:r>
                        <a:rPr lang="fr-FR" sz="1800" b="1" dirty="0" smtClean="0"/>
                        <a:t>(</a:t>
                      </a:r>
                      <a:r>
                        <a:rPr lang="fr-FR" sz="1800" b="1" baseline="0" dirty="0" smtClean="0"/>
                        <a:t> </a:t>
                      </a:r>
                      <a:r>
                        <a:rPr lang="fr-FR" sz="1800" b="1" baseline="0" dirty="0" err="1" smtClean="0"/>
                        <a:t>handler</a:t>
                      </a:r>
                      <a:r>
                        <a:rPr lang="fr-FR" sz="1800" b="1" baseline="0" dirty="0" smtClean="0"/>
                        <a:t>)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When</a:t>
                      </a:r>
                      <a:r>
                        <a:rPr lang="fr-FR" sz="1800" dirty="0" smtClean="0"/>
                        <a:t> a key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is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released</a:t>
                      </a:r>
                      <a:r>
                        <a:rPr lang="fr-FR" sz="1800" baseline="0" dirty="0" smtClean="0"/>
                        <a:t> on the keyboard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.</a:t>
                      </a:r>
                      <a:r>
                        <a:rPr lang="fr-FR" sz="1800" b="1" dirty="0" err="1" smtClean="0"/>
                        <a:t>mouseover</a:t>
                      </a:r>
                      <a:r>
                        <a:rPr lang="fr-FR" sz="1800" b="1" dirty="0" smtClean="0"/>
                        <a:t>(</a:t>
                      </a:r>
                      <a:r>
                        <a:rPr lang="fr-FR" sz="1800" b="1" baseline="0" dirty="0" smtClean="0"/>
                        <a:t> </a:t>
                      </a:r>
                      <a:r>
                        <a:rPr lang="fr-FR" sz="1800" b="1" baseline="0" dirty="0" err="1" smtClean="0"/>
                        <a:t>handler</a:t>
                      </a:r>
                      <a:r>
                        <a:rPr lang="fr-FR" sz="1800" b="1" baseline="0" dirty="0" smtClean="0"/>
                        <a:t> )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When</a:t>
                      </a:r>
                      <a:r>
                        <a:rPr lang="fr-FR" sz="1800" dirty="0" smtClean="0"/>
                        <a:t> the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cursor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is</a:t>
                      </a:r>
                      <a:r>
                        <a:rPr lang="fr-FR" sz="1800" baseline="0" dirty="0" smtClean="0"/>
                        <a:t> over the </a:t>
                      </a:r>
                      <a:r>
                        <a:rPr lang="fr-FR" sz="1800" baseline="0" dirty="0" err="1" smtClean="0"/>
                        <a:t>element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.</a:t>
                      </a:r>
                      <a:r>
                        <a:rPr lang="fr-FR" sz="1800" b="1" dirty="0" err="1" smtClean="0"/>
                        <a:t>mouseout</a:t>
                      </a:r>
                      <a:r>
                        <a:rPr lang="fr-FR" sz="1800" b="1" dirty="0" smtClean="0"/>
                        <a:t>( </a:t>
                      </a:r>
                      <a:r>
                        <a:rPr lang="fr-FR" sz="1800" b="1" dirty="0" err="1" smtClean="0"/>
                        <a:t>handler</a:t>
                      </a:r>
                      <a:r>
                        <a:rPr lang="fr-FR" sz="1800" b="1" dirty="0" smtClean="0"/>
                        <a:t> )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When</a:t>
                      </a:r>
                      <a:r>
                        <a:rPr lang="fr-FR" sz="1800" dirty="0" smtClean="0"/>
                        <a:t> the </a:t>
                      </a:r>
                      <a:r>
                        <a:rPr lang="fr-FR" sz="1800" dirty="0" err="1" smtClean="0"/>
                        <a:t>cursor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leaves</a:t>
                      </a:r>
                      <a:r>
                        <a:rPr lang="fr-FR" sz="1800" dirty="0" smtClean="0"/>
                        <a:t> the </a:t>
                      </a:r>
                      <a:r>
                        <a:rPr lang="fr-FR" sz="1800" dirty="0" err="1" smtClean="0"/>
                        <a:t>element</a:t>
                      </a:r>
                      <a:endParaRPr lang="fr-FR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fr-FR" sz="1800" b="1" dirty="0" smtClean="0"/>
                        <a:t>…</a:t>
                      </a:r>
                      <a:endParaRPr lang="fr-FR" sz="1800" b="1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…</a:t>
                      </a:r>
                      <a:endParaRPr lang="fr-FR" sz="1800" dirty="0"/>
                    </a:p>
                  </a:txBody>
                  <a:tcPr marT="45714" marB="45714"/>
                </a:tc>
              </a:tr>
            </a:tbl>
          </a:graphicData>
        </a:graphic>
      </p:graphicFrame>
      <p:pic>
        <p:nvPicPr>
          <p:cNvPr id="7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11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What</a:t>
            </a:r>
            <a:r>
              <a:rPr lang="fr-FR" sz="2800" dirty="0" smtClean="0"/>
              <a:t> </a:t>
            </a:r>
            <a:r>
              <a:rPr lang="fr-FR" sz="2800" dirty="0" err="1" smtClean="0"/>
              <a:t>does</a:t>
            </a:r>
            <a:r>
              <a:rPr lang="fr-FR" sz="2800" dirty="0" smtClean="0"/>
              <a:t> </a:t>
            </a:r>
            <a:r>
              <a:rPr lang="fr-FR" sz="2800" dirty="0" err="1" smtClean="0"/>
              <a:t>this</a:t>
            </a:r>
            <a:r>
              <a:rPr lang="fr-FR" sz="2800" dirty="0" smtClean="0"/>
              <a:t> </a:t>
            </a:r>
            <a:r>
              <a:rPr lang="fr-FR" sz="2800" dirty="0" err="1" smtClean="0"/>
              <a:t>snippet</a:t>
            </a:r>
            <a:r>
              <a:rPr lang="fr-FR" sz="2800" dirty="0" smtClean="0"/>
              <a:t> do?</a:t>
            </a:r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Events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1993404"/>
            <a:ext cx="8785225" cy="27363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latin typeface="Courier New"/>
                <a:cs typeface="Courier New"/>
              </a:rPr>
              <a:t>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"form"</a:t>
            </a:r>
            <a:r>
              <a:rPr lang="en-US" sz="1600" b="1" dirty="0">
                <a:latin typeface="Courier New"/>
                <a:cs typeface="Courier New"/>
              </a:rPr>
              <a:t>).submit( 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function</a:t>
            </a:r>
            <a:r>
              <a:rPr lang="en-US" sz="1600" b="1" dirty="0">
                <a:latin typeface="Courier New"/>
                <a:cs typeface="Courier New"/>
              </a:rPr>
              <a:t>() </a:t>
            </a:r>
            <a:r>
              <a:rPr lang="en-US" sz="1600" b="1" dirty="0" smtClean="0">
                <a:latin typeface="Courier New"/>
                <a:cs typeface="Courier New"/>
              </a:rPr>
              <a:t>{</a:t>
            </a:r>
            <a:endParaRPr lang="en-US" sz="1600" b="1" dirty="0">
              <a:latin typeface="Courier New"/>
              <a:cs typeface="Courier New"/>
            </a:endParaRPr>
          </a:p>
          <a:p>
            <a:pPr lvl="1"/>
            <a:r>
              <a:rPr lang="en-US" sz="1600" b="1" dirty="0" smtClean="0">
                <a:solidFill>
                  <a:srgbClr val="660066"/>
                </a:solidFill>
                <a:latin typeface="Courier New"/>
                <a:cs typeface="Courier New"/>
              </a:rPr>
              <a:t>if </a:t>
            </a:r>
            <a:r>
              <a:rPr lang="en-US" sz="1600" b="1" dirty="0">
                <a:latin typeface="Courier New"/>
                <a:cs typeface="Courier New"/>
              </a:rPr>
              <a:t>($(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input:first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>
                <a:latin typeface="Courier New"/>
                <a:cs typeface="Courier New"/>
              </a:rPr>
              <a:t>).</a:t>
            </a:r>
            <a:r>
              <a:rPr lang="en-US" sz="1600" b="1" dirty="0" err="1">
                <a:latin typeface="Courier New"/>
                <a:cs typeface="Courier New"/>
              </a:rPr>
              <a:t>val</a:t>
            </a:r>
            <a:r>
              <a:rPr lang="en-US" sz="1600" b="1" dirty="0">
                <a:latin typeface="Courier New"/>
                <a:cs typeface="Courier New"/>
              </a:rPr>
              <a:t>() ==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”admin"</a:t>
            </a:r>
            <a:r>
              <a:rPr lang="en-US" sz="1600" b="1" dirty="0">
                <a:latin typeface="Courier New"/>
                <a:cs typeface="Courier New"/>
              </a:rPr>
              <a:t>) </a:t>
            </a:r>
            <a:r>
              <a:rPr lang="en-US" sz="1600" b="1" dirty="0" smtClean="0">
                <a:latin typeface="Courier New"/>
                <a:cs typeface="Courier New"/>
              </a:rPr>
              <a:t>{</a:t>
            </a:r>
          </a:p>
          <a:p>
            <a:pPr lvl="2"/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span"</a:t>
            </a:r>
            <a:r>
              <a:rPr lang="en-US" sz="1600" b="1" dirty="0">
                <a:latin typeface="Courier New"/>
                <a:cs typeface="Courier New"/>
              </a:rPr>
              <a:t>).</a:t>
            </a:r>
            <a:r>
              <a:rPr lang="en-US" sz="1600" b="1" dirty="0" smtClean="0">
                <a:latin typeface="Courier New"/>
                <a:cs typeface="Courier New"/>
              </a:rPr>
              <a:t>text(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"Welcome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Mr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Admin"</a:t>
            </a:r>
            <a:r>
              <a:rPr lang="en-US" sz="1600" b="1" dirty="0" smtClean="0">
                <a:latin typeface="Courier New"/>
                <a:cs typeface="Courier New"/>
              </a:rPr>
              <a:t>)</a:t>
            </a:r>
            <a:r>
              <a:rPr lang="en-US" sz="1600" b="1" dirty="0">
                <a:latin typeface="Courier New"/>
                <a:cs typeface="Courier New"/>
              </a:rPr>
              <a:t>.show</a:t>
            </a:r>
            <a:r>
              <a:rPr lang="en-US" sz="1600" b="1" dirty="0" smtClean="0">
                <a:latin typeface="Courier New"/>
                <a:cs typeface="Courier New"/>
              </a:rPr>
              <a:t>();</a:t>
            </a:r>
            <a:br>
              <a:rPr lang="en-US" sz="1600" b="1" dirty="0" smtClean="0">
                <a:latin typeface="Courier New"/>
                <a:cs typeface="Courier New"/>
              </a:rPr>
            </a:br>
            <a:r>
              <a:rPr lang="en-US" sz="1600" b="1" dirty="0" smtClean="0">
                <a:solidFill>
                  <a:srgbClr val="660066"/>
                </a:solidFill>
                <a:latin typeface="Courier New"/>
                <a:cs typeface="Courier New"/>
              </a:rPr>
              <a:t>return 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sz="1600" b="1" dirty="0">
                <a:latin typeface="Courier New"/>
                <a:cs typeface="Courier New"/>
              </a:rPr>
              <a:t>;</a:t>
            </a:r>
          </a:p>
          <a:p>
            <a:pPr lvl="1"/>
            <a:r>
              <a:rPr lang="en-US" sz="1600" b="1" dirty="0" smtClean="0">
                <a:latin typeface="Courier New"/>
                <a:cs typeface="Courier New"/>
              </a:rPr>
              <a:t>}</a:t>
            </a:r>
            <a:endParaRPr lang="en-US" sz="1600" b="1" dirty="0">
              <a:latin typeface="Courier New"/>
              <a:cs typeface="Courier New"/>
            </a:endParaRPr>
          </a:p>
          <a:p>
            <a:endParaRPr lang="en-US" sz="1600" b="1" dirty="0" smtClean="0">
              <a:latin typeface="Courier New"/>
              <a:cs typeface="Courier New"/>
            </a:endParaRPr>
          </a:p>
          <a:p>
            <a:pPr lvl="1"/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input:first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>
                <a:latin typeface="Courier New"/>
                <a:cs typeface="Courier New"/>
              </a:rPr>
              <a:t>).</a:t>
            </a:r>
            <a:r>
              <a:rPr lang="en-US" sz="1600" b="1" dirty="0" err="1">
                <a:latin typeface="Courier New"/>
                <a:cs typeface="Courier New"/>
              </a:rPr>
              <a:t>css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"background-color"</a:t>
            </a:r>
            <a:r>
              <a:rPr lang="en-US" sz="1600" b="1" dirty="0">
                <a:latin typeface="Courier New"/>
                <a:cs typeface="Courier New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"red"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</a:p>
          <a:p>
            <a:pPr lvl="1"/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span"</a:t>
            </a:r>
            <a:r>
              <a:rPr lang="en-US" sz="1600" b="1" dirty="0">
                <a:latin typeface="Courier New"/>
                <a:cs typeface="Courier New"/>
              </a:rPr>
              <a:t>).text(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"Not valid!"</a:t>
            </a:r>
            <a:r>
              <a:rPr lang="en-US" sz="1600" b="1" dirty="0">
                <a:latin typeface="Courier New"/>
                <a:cs typeface="Courier New"/>
              </a:rPr>
              <a:t>).show().</a:t>
            </a:r>
            <a:r>
              <a:rPr lang="en-US" sz="1600" b="1" dirty="0" err="1">
                <a:latin typeface="Courier New"/>
                <a:cs typeface="Courier New"/>
              </a:rPr>
              <a:t>fadeOut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3366FF"/>
                </a:solidFill>
                <a:latin typeface="Courier New"/>
                <a:cs typeface="Courier New"/>
              </a:rPr>
              <a:t>1000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</a:p>
          <a:p>
            <a:pPr lvl="1"/>
            <a:r>
              <a:rPr lang="en-US" sz="1600" b="1" dirty="0" smtClean="0">
                <a:solidFill>
                  <a:srgbClr val="660066"/>
                </a:solidFill>
                <a:latin typeface="Courier New"/>
                <a:cs typeface="Courier New"/>
              </a:rPr>
              <a:t>return 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sz="1600" b="1" dirty="0" smtClean="0">
                <a:latin typeface="Courier New"/>
                <a:cs typeface="Courier New"/>
              </a:rPr>
              <a:t>;</a:t>
            </a:r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>
                <a:latin typeface="Courier New"/>
                <a:cs typeface="Courier New"/>
              </a:rPr>
              <a:t>});</a:t>
            </a:r>
            <a:endParaRPr lang="en-US" sz="1600" b="1" dirty="0">
              <a:solidFill>
                <a:srgbClr val="660066"/>
              </a:solidFill>
              <a:latin typeface="Courier New"/>
              <a:cs typeface="Courier New"/>
            </a:endParaRPr>
          </a:p>
        </p:txBody>
      </p:sp>
      <p:pic>
        <p:nvPicPr>
          <p:cNvPr id="11266" name="Picture 2" descr="D:\Users\Renaud\Desktop\StageFinEtudesSupinfo\Icons-New\v3\Min\Ques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20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/>
              <a:t> </a:t>
            </a:r>
            <a:r>
              <a:rPr lang="fr-FR" i="1" dirty="0" smtClean="0"/>
              <a:t>« </a:t>
            </a:r>
            <a:r>
              <a:rPr lang="fr-FR" i="1" dirty="0" err="1" smtClean="0"/>
              <a:t>this</a:t>
            </a:r>
            <a:r>
              <a:rPr lang="fr-FR" i="1" dirty="0" smtClean="0"/>
              <a:t> » 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jQuery</a:t>
            </a:r>
            <a:r>
              <a:rPr lang="fr-FR" sz="2800" dirty="0" smtClean="0"/>
              <a:t> </a:t>
            </a:r>
            <a:r>
              <a:rPr lang="fr-FR" sz="2800" dirty="0" err="1" smtClean="0"/>
              <a:t>provides</a:t>
            </a:r>
            <a:r>
              <a:rPr lang="fr-FR" sz="2800" dirty="0" smtClean="0"/>
              <a:t> the </a:t>
            </a:r>
            <a:r>
              <a:rPr lang="fr-FR" sz="2800" b="1" dirty="0" err="1" smtClean="0"/>
              <a:t>this</a:t>
            </a:r>
            <a:r>
              <a:rPr lang="fr-FR" sz="2800" dirty="0" smtClean="0"/>
              <a:t> keyword</a:t>
            </a:r>
          </a:p>
          <a:p>
            <a:r>
              <a:rPr lang="fr-FR" sz="2800" dirty="0" err="1" smtClean="0"/>
              <a:t>Refers</a:t>
            </a:r>
            <a:r>
              <a:rPr lang="fr-FR" sz="2800" dirty="0" smtClean="0"/>
              <a:t> to the </a:t>
            </a:r>
            <a:r>
              <a:rPr lang="fr-FR" sz="2800" dirty="0" err="1" smtClean="0"/>
              <a:t>selected</a:t>
            </a:r>
            <a:r>
              <a:rPr lang="fr-FR" sz="2800" dirty="0" smtClean="0"/>
              <a:t> </a:t>
            </a:r>
            <a:r>
              <a:rPr lang="fr-FR" sz="2800" dirty="0" err="1" smtClean="0"/>
              <a:t>element</a:t>
            </a:r>
            <a:r>
              <a:rPr lang="fr-FR" sz="2800" dirty="0" smtClean="0"/>
              <a:t> </a:t>
            </a:r>
            <a:r>
              <a:rPr lang="fr-FR" sz="2800" dirty="0" err="1" smtClean="0"/>
              <a:t>inside</a:t>
            </a:r>
            <a:r>
              <a:rPr lang="fr-FR" sz="2800" dirty="0" smtClean="0"/>
              <a:t> </a:t>
            </a:r>
            <a:r>
              <a:rPr lang="fr-FR" sz="2800" dirty="0" err="1" smtClean="0"/>
              <a:t>nested</a:t>
            </a:r>
            <a:r>
              <a:rPr lang="fr-FR" sz="2800" dirty="0" smtClean="0"/>
              <a:t> </a:t>
            </a:r>
            <a:r>
              <a:rPr lang="fr-FR" sz="2800" dirty="0" err="1" smtClean="0"/>
              <a:t>functions</a:t>
            </a:r>
            <a:endParaRPr lang="fr-FR" sz="2800" dirty="0" smtClean="0"/>
          </a:p>
          <a:p>
            <a:pPr marL="0" indent="0">
              <a:buNone/>
            </a:pPr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Events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2353444"/>
            <a:ext cx="8785225" cy="27363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&lt;div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test"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Rock Paper Scissors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Lezard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 Spock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&lt;/div&gt;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&lt;div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One Two Three Four Five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div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</a:p>
          <a:p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script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>
                <a:latin typeface="Courier New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pPr lvl="1"/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".test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>
                <a:latin typeface="Courier New"/>
                <a:cs typeface="Courier New"/>
              </a:rPr>
              <a:t>).hover( 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function</a:t>
            </a:r>
            <a:r>
              <a:rPr lang="en-US" sz="1600" b="1" dirty="0">
                <a:latin typeface="Courier New"/>
                <a:cs typeface="Courier New"/>
              </a:rPr>
              <a:t>() { </a:t>
            </a:r>
          </a:p>
          <a:p>
            <a:pPr lvl="2"/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this</a:t>
            </a:r>
            <a:r>
              <a:rPr lang="en-US" sz="1600" b="1" dirty="0">
                <a:latin typeface="Courier New"/>
                <a:cs typeface="Courier New"/>
              </a:rPr>
              <a:t>).</a:t>
            </a:r>
            <a:r>
              <a:rPr lang="en-US" sz="1600" b="1" dirty="0" err="1">
                <a:latin typeface="Courier New"/>
                <a:cs typeface="Courier New"/>
              </a:rPr>
              <a:t>css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"color"</a:t>
            </a:r>
            <a:r>
              <a:rPr lang="en-US" sz="1600" b="1" dirty="0">
                <a:latin typeface="Courier New"/>
                <a:cs typeface="Courier New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"pink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); 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cs typeface="Courier New"/>
              </a:rPr>
              <a:t>// Refers to the .test element actually </a:t>
            </a:r>
            <a:r>
              <a:rPr lang="en-US" sz="1600" b="1" dirty="0">
                <a:solidFill>
                  <a:srgbClr val="00B050"/>
                </a:solidFill>
                <a:latin typeface="Courier New"/>
                <a:cs typeface="Courier New"/>
              </a:rPr>
              <a:t>being 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cs typeface="Courier New"/>
              </a:rPr>
              <a:t>hovered</a:t>
            </a:r>
            <a:endParaRPr lang="en-US" sz="1600" b="1" dirty="0">
              <a:solidFill>
                <a:srgbClr val="00B050"/>
              </a:solidFill>
              <a:latin typeface="Courier New"/>
              <a:cs typeface="Courier New"/>
            </a:endParaRPr>
          </a:p>
          <a:p>
            <a:pPr lvl="1"/>
            <a:r>
              <a:rPr lang="en-US" sz="1600" b="1" dirty="0" smtClean="0">
                <a:latin typeface="Courier New"/>
                <a:cs typeface="Courier New"/>
              </a:rPr>
              <a:t>}, 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function</a:t>
            </a:r>
            <a:r>
              <a:rPr lang="en-US" sz="1600" b="1" dirty="0">
                <a:latin typeface="Courier New"/>
                <a:cs typeface="Courier New"/>
              </a:rPr>
              <a:t>() { </a:t>
            </a:r>
          </a:p>
          <a:p>
            <a:pPr lvl="2"/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this</a:t>
            </a:r>
            <a:r>
              <a:rPr lang="en-US" sz="1600" b="1" dirty="0">
                <a:latin typeface="Courier New"/>
                <a:cs typeface="Courier New"/>
              </a:rPr>
              <a:t>).</a:t>
            </a:r>
            <a:r>
              <a:rPr lang="en-US" sz="1600" b="1" dirty="0" err="1">
                <a:latin typeface="Courier New"/>
                <a:cs typeface="Courier New"/>
              </a:rPr>
              <a:t>css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"color"</a:t>
            </a:r>
            <a:r>
              <a:rPr lang="en-US" sz="1600" b="1" dirty="0">
                <a:latin typeface="Courier New"/>
                <a:cs typeface="Courier New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"black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); 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cs typeface="Courier New"/>
              </a:rPr>
              <a:t>// Same</a:t>
            </a:r>
            <a:endParaRPr lang="en-US" sz="1600" b="1" dirty="0">
              <a:solidFill>
                <a:srgbClr val="00B050"/>
              </a:solidFill>
              <a:latin typeface="Courier New"/>
              <a:cs typeface="Courier New"/>
            </a:endParaRPr>
          </a:p>
          <a:p>
            <a:pPr lvl="1"/>
            <a:r>
              <a:rPr lang="en-US" sz="1600" b="1" dirty="0" smtClean="0">
                <a:latin typeface="Courier New"/>
                <a:cs typeface="Courier New"/>
              </a:rPr>
              <a:t>});</a:t>
            </a:r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&lt;/script&gt;</a:t>
            </a:r>
            <a:endParaRPr lang="en-US" sz="1600" b="1" dirty="0">
              <a:latin typeface="Courier New"/>
              <a:cs typeface="Courier New"/>
            </a:endParaRPr>
          </a:p>
        </p:txBody>
      </p:sp>
      <p:pic>
        <p:nvPicPr>
          <p:cNvPr id="7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06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/>
          <a:lstStyle/>
          <a:p>
            <a:pPr>
              <a:defRPr/>
            </a:pPr>
            <a:r>
              <a:rPr lang="fr-FR" dirty="0" err="1" smtClean="0"/>
              <a:t>Discovery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fr-FR" dirty="0" err="1" smtClean="0"/>
              <a:t>jQuery</a:t>
            </a:r>
            <a:endParaRPr lang="fr-FR" dirty="0"/>
          </a:p>
        </p:txBody>
      </p:sp>
      <p:pic>
        <p:nvPicPr>
          <p:cNvPr id="2050" name="Picture 2" descr="https://upload.wikimedia.org/wikipedia/en/a/ae/Daft_Punk_-_Discove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096344"/>
            <a:ext cx="1921396" cy="19213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Did</a:t>
            </a:r>
            <a:r>
              <a:rPr lang="fr-FR" sz="2800" dirty="0" smtClean="0"/>
              <a:t> </a:t>
            </a:r>
            <a:r>
              <a:rPr lang="fr-FR" sz="2800" dirty="0" err="1" smtClean="0"/>
              <a:t>you</a:t>
            </a:r>
            <a:r>
              <a:rPr lang="fr-FR" sz="2800" dirty="0" smtClean="0"/>
              <a:t> notice in the </a:t>
            </a:r>
            <a:r>
              <a:rPr lang="fr-FR" sz="2800" dirty="0" err="1" smtClean="0"/>
              <a:t>previous</a:t>
            </a:r>
            <a:r>
              <a:rPr lang="fr-FR" sz="2800" dirty="0" smtClean="0"/>
              <a:t> </a:t>
            </a:r>
            <a:r>
              <a:rPr lang="fr-FR" sz="2800" dirty="0" err="1" smtClean="0"/>
              <a:t>example</a:t>
            </a:r>
            <a:r>
              <a:rPr lang="fr-FR" sz="2800" dirty="0" smtClean="0"/>
              <a:t>?</a:t>
            </a:r>
          </a:p>
          <a:p>
            <a:pPr lvl="1"/>
            <a:r>
              <a:rPr lang="fr-FR" sz="2400" dirty="0" smtClean="0"/>
              <a:t>The « </a:t>
            </a:r>
            <a:r>
              <a:rPr lang="fr-FR" sz="2400" dirty="0" err="1" smtClean="0"/>
              <a:t>hover</a:t>
            </a:r>
            <a:r>
              <a:rPr lang="fr-FR" sz="2400" dirty="0" smtClean="0"/>
              <a:t> » </a:t>
            </a:r>
            <a:r>
              <a:rPr lang="fr-FR" sz="2400" dirty="0" err="1" smtClean="0"/>
              <a:t>function</a:t>
            </a:r>
            <a:r>
              <a:rPr lang="fr-FR" sz="2400" dirty="0" smtClean="0"/>
              <a:t> </a:t>
            </a:r>
            <a:r>
              <a:rPr lang="fr-FR" sz="2400" dirty="0" err="1" smtClean="0"/>
              <a:t>took</a:t>
            </a:r>
            <a:r>
              <a:rPr lang="fr-FR" sz="2400" dirty="0" smtClean="0"/>
              <a:t> </a:t>
            </a:r>
            <a:r>
              <a:rPr lang="fr-FR" sz="2400" dirty="0" err="1" smtClean="0"/>
              <a:t>two</a:t>
            </a:r>
            <a:r>
              <a:rPr lang="fr-FR" sz="2400" dirty="0" smtClean="0"/>
              <a:t> </a:t>
            </a:r>
            <a:r>
              <a:rPr lang="fr-FR" sz="2400" dirty="0" err="1" smtClean="0"/>
              <a:t>anonymous</a:t>
            </a:r>
            <a:r>
              <a:rPr lang="fr-FR" sz="2400" dirty="0" smtClean="0"/>
              <a:t>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in </a:t>
            </a:r>
            <a:r>
              <a:rPr lang="fr-FR" sz="2400" dirty="0" err="1" smtClean="0"/>
              <a:t>parameter</a:t>
            </a:r>
            <a:endParaRPr lang="fr-FR" sz="2400" dirty="0" smtClean="0"/>
          </a:p>
          <a:p>
            <a:pPr lvl="1"/>
            <a:endParaRPr lang="fr-FR" sz="2400" dirty="0" smtClean="0"/>
          </a:p>
          <a:p>
            <a:r>
              <a:rPr lang="fr-FR" sz="2800" dirty="0" smtClean="0"/>
              <a:t>The first one </a:t>
            </a:r>
            <a:r>
              <a:rPr lang="fr-FR" sz="2800" dirty="0" err="1" smtClean="0"/>
              <a:t>is</a:t>
            </a:r>
            <a:r>
              <a:rPr lang="fr-FR" sz="2800" dirty="0" smtClean="0"/>
              <a:t> </a:t>
            </a:r>
            <a:r>
              <a:rPr lang="fr-FR" sz="2800" dirty="0" err="1" smtClean="0"/>
              <a:t>launched</a:t>
            </a:r>
            <a:r>
              <a:rPr lang="fr-FR" sz="2800" dirty="0" smtClean="0"/>
              <a:t> </a:t>
            </a:r>
            <a:r>
              <a:rPr lang="fr-FR" sz="2800" dirty="0" err="1" smtClean="0"/>
              <a:t>when</a:t>
            </a:r>
            <a:r>
              <a:rPr lang="fr-FR" sz="2800" dirty="0" smtClean="0"/>
              <a:t> the </a:t>
            </a:r>
            <a:r>
              <a:rPr lang="fr-FR" sz="2800" dirty="0" err="1" smtClean="0"/>
              <a:t>event</a:t>
            </a:r>
            <a:r>
              <a:rPr lang="fr-FR" sz="2800" dirty="0" smtClean="0"/>
              <a:t> </a:t>
            </a:r>
            <a:r>
              <a:rPr lang="fr-FR" sz="2800" dirty="0" err="1" smtClean="0"/>
              <a:t>is</a:t>
            </a:r>
            <a:r>
              <a:rPr lang="fr-FR" sz="2800" dirty="0" smtClean="0"/>
              <a:t> </a:t>
            </a:r>
            <a:r>
              <a:rPr lang="fr-FR" sz="2800" dirty="0" err="1" smtClean="0"/>
              <a:t>raised</a:t>
            </a:r>
            <a:endParaRPr lang="fr-FR" sz="2800" dirty="0"/>
          </a:p>
          <a:p>
            <a:endParaRPr lang="fr-FR" sz="2800" dirty="0" smtClean="0"/>
          </a:p>
          <a:p>
            <a:r>
              <a:rPr lang="fr-FR" sz="2800" dirty="0" smtClean="0"/>
              <a:t>The second one </a:t>
            </a:r>
            <a:r>
              <a:rPr lang="fr-FR" sz="2800" dirty="0" err="1" smtClean="0"/>
              <a:t>is</a:t>
            </a:r>
            <a:r>
              <a:rPr lang="fr-FR" sz="2800" dirty="0" smtClean="0"/>
              <a:t> a </a:t>
            </a:r>
            <a:r>
              <a:rPr lang="fr-FR" sz="2800" b="1" dirty="0" smtClean="0"/>
              <a:t>callback</a:t>
            </a:r>
            <a:r>
              <a:rPr lang="fr-FR" sz="2800" dirty="0" smtClean="0"/>
              <a:t> </a:t>
            </a:r>
            <a:r>
              <a:rPr lang="fr-FR" sz="2800" dirty="0" err="1" smtClean="0"/>
              <a:t>function</a:t>
            </a:r>
            <a:endParaRPr lang="fr-FR" sz="2800" dirty="0" smtClean="0"/>
          </a:p>
          <a:p>
            <a:pPr lvl="1"/>
            <a:r>
              <a:rPr lang="fr-FR" dirty="0" err="1" smtClean="0"/>
              <a:t>Remember</a:t>
            </a:r>
            <a:r>
              <a:rPr lang="fr-FR" dirty="0" smtClean="0"/>
              <a:t>? </a:t>
            </a:r>
            <a:r>
              <a:rPr lang="fr-FR" dirty="0" err="1" smtClean="0"/>
              <a:t>E</a:t>
            </a:r>
            <a:r>
              <a:rPr lang="fr-FR" sz="2400" dirty="0" err="1" smtClean="0"/>
              <a:t>xecuted</a:t>
            </a:r>
            <a:r>
              <a:rPr lang="fr-FR" sz="2400" dirty="0" smtClean="0"/>
              <a:t> </a:t>
            </a:r>
            <a:r>
              <a:rPr lang="fr-FR" sz="2400" dirty="0" err="1" smtClean="0"/>
              <a:t>when</a:t>
            </a:r>
            <a:r>
              <a:rPr lang="fr-FR" sz="2400" dirty="0" smtClean="0"/>
              <a:t> the </a:t>
            </a:r>
            <a:r>
              <a:rPr lang="fr-FR" sz="2400" dirty="0" err="1" smtClean="0"/>
              <a:t>event</a:t>
            </a:r>
            <a:r>
              <a:rPr lang="fr-FR" sz="2400" dirty="0" smtClean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 </a:t>
            </a:r>
            <a:r>
              <a:rPr lang="fr-FR" sz="2400" dirty="0" err="1" smtClean="0"/>
              <a:t>finished</a:t>
            </a:r>
            <a:endParaRPr lang="fr-FR" sz="2400" dirty="0" smtClean="0"/>
          </a:p>
          <a:p>
            <a:pPr lvl="1"/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Events</a:t>
            </a:r>
            <a:endParaRPr lang="fr-FR" dirty="0"/>
          </a:p>
        </p:txBody>
      </p:sp>
      <p:pic>
        <p:nvPicPr>
          <p:cNvPr id="13314" name="Picture 2" descr="D:\Users\Renaud\Desktop\StageFinEtudesSupinfo\Icons-New\v3\Min\Focu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93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smtClean="0"/>
              <a:t>Most </a:t>
            </a:r>
            <a:r>
              <a:rPr lang="fr-FR" sz="2800" dirty="0" err="1" smtClean="0"/>
              <a:t>functions</a:t>
            </a:r>
            <a:r>
              <a:rPr lang="fr-FR" sz="2800" dirty="0" smtClean="0"/>
              <a:t> </a:t>
            </a:r>
            <a:r>
              <a:rPr lang="fr-FR" sz="2800" dirty="0" err="1" smtClean="0"/>
              <a:t>that</a:t>
            </a:r>
            <a:r>
              <a:rPr lang="fr-FR" sz="2800" dirty="0" smtClean="0"/>
              <a:t> </a:t>
            </a:r>
            <a:r>
              <a:rPr lang="fr-FR" sz="2800" dirty="0" err="1" smtClean="0"/>
              <a:t>accept</a:t>
            </a:r>
            <a:r>
              <a:rPr lang="fr-FR" sz="2800" dirty="0" smtClean="0"/>
              <a:t> callbacks are animation </a:t>
            </a:r>
            <a:r>
              <a:rPr lang="fr-FR" sz="2800" dirty="0" err="1" smtClean="0"/>
              <a:t>ones</a:t>
            </a:r>
            <a:r>
              <a:rPr lang="fr-FR" sz="2800" dirty="0" smtClean="0"/>
              <a:t>:</a:t>
            </a:r>
          </a:p>
          <a:p>
            <a:pPr lvl="1"/>
            <a:r>
              <a:rPr lang="fr-FR" sz="2400" i="1" dirty="0" err="1" smtClean="0"/>
              <a:t>fadeIn</a:t>
            </a:r>
            <a:r>
              <a:rPr lang="fr-FR" sz="2400" i="1" dirty="0" smtClean="0"/>
              <a:t>()</a:t>
            </a:r>
          </a:p>
          <a:p>
            <a:pPr lvl="1"/>
            <a:r>
              <a:rPr lang="fr-FR" sz="2400" i="1" dirty="0" err="1" smtClean="0"/>
              <a:t>fadeOut</a:t>
            </a:r>
            <a:r>
              <a:rPr lang="fr-FR" sz="2400" i="1" dirty="0" smtClean="0"/>
              <a:t>()</a:t>
            </a:r>
          </a:p>
          <a:p>
            <a:pPr lvl="1"/>
            <a:r>
              <a:rPr lang="fr-FR" sz="2400" i="1" dirty="0" err="1" smtClean="0"/>
              <a:t>slideUp</a:t>
            </a:r>
            <a:r>
              <a:rPr lang="fr-FR" sz="2400" i="1" dirty="0" smtClean="0"/>
              <a:t>()</a:t>
            </a:r>
          </a:p>
          <a:p>
            <a:pPr lvl="1"/>
            <a:r>
              <a:rPr lang="fr-FR" sz="2400" i="1" dirty="0" err="1" smtClean="0"/>
              <a:t>slideDown</a:t>
            </a:r>
            <a:r>
              <a:rPr lang="fr-FR" sz="2400" i="1" dirty="0" smtClean="0"/>
              <a:t>()</a:t>
            </a:r>
          </a:p>
          <a:p>
            <a:pPr lvl="1"/>
            <a:r>
              <a:rPr lang="fr-FR" sz="2400" dirty="0" smtClean="0"/>
              <a:t>…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Events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3563888" y="2137420"/>
            <a:ext cx="5328592" cy="29523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&lt;div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id</a:t>
            </a:r>
            <a:r>
              <a:rPr lang="en-US" sz="1600" b="1" dirty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</a:p>
          <a:p>
            <a:pPr lvl="1"/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Rock 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Paper Scissors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Lezard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Spock</a:t>
            </a:r>
          </a:p>
          <a:p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div&gt;</a:t>
            </a:r>
          </a:p>
          <a:p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>
                <a:latin typeface="Courier New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pPr lvl="1"/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"#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test"</a:t>
            </a:r>
            <a:r>
              <a:rPr lang="en-US" sz="1600" b="1" dirty="0">
                <a:latin typeface="Courier New"/>
                <a:cs typeface="Courier New"/>
              </a:rPr>
              <a:t>).</a:t>
            </a:r>
            <a:r>
              <a:rPr lang="en-US" sz="1600" b="1" dirty="0" err="1">
                <a:latin typeface="Courier New"/>
                <a:cs typeface="Courier New"/>
              </a:rPr>
              <a:t>slideUp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3366FF"/>
                </a:solidFill>
                <a:latin typeface="Courier New"/>
                <a:cs typeface="Courier New"/>
              </a:rPr>
              <a:t>1234</a:t>
            </a:r>
            <a:r>
              <a:rPr lang="en-US" sz="1600" b="1" dirty="0">
                <a:latin typeface="Courier New"/>
                <a:cs typeface="Courier New"/>
              </a:rPr>
              <a:t>, 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function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 smtClean="0">
                <a:latin typeface="Courier New"/>
                <a:cs typeface="Courier New"/>
              </a:rPr>
              <a:t>){ </a:t>
            </a:r>
            <a:endParaRPr lang="en-US" sz="1600" b="1" dirty="0">
              <a:latin typeface="Courier New"/>
              <a:cs typeface="Courier New"/>
            </a:endParaRPr>
          </a:p>
          <a:p>
            <a:pPr lvl="2"/>
            <a:r>
              <a:rPr lang="en-US" sz="1600" b="1" dirty="0" smtClean="0">
                <a:latin typeface="Courier New"/>
                <a:cs typeface="Courier New"/>
              </a:rPr>
              <a:t>alert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"You 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closed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the div."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</a:p>
          <a:p>
            <a:pPr lvl="1"/>
            <a:r>
              <a:rPr lang="en-US" sz="1600" b="1" dirty="0" smtClean="0">
                <a:latin typeface="Courier New"/>
                <a:cs typeface="Courier New"/>
              </a:rPr>
              <a:t>});</a:t>
            </a:r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&lt;/script&gt;</a:t>
            </a:r>
            <a:endParaRPr lang="en-US" sz="1600" b="1" dirty="0">
              <a:latin typeface="Courier New"/>
              <a:cs typeface="Courier New"/>
            </a:endParaRPr>
          </a:p>
        </p:txBody>
      </p:sp>
      <p:pic>
        <p:nvPicPr>
          <p:cNvPr id="7" name="Picture 2" descr="D:\Users\Renaud\Desktop\StageFinEtudesSupinfo\Icons-New\v3\Min\Focu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32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1116013" y="0"/>
            <a:ext cx="7956550" cy="808038"/>
          </a:xfrm>
        </p:spPr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pic>
        <p:nvPicPr>
          <p:cNvPr id="8" name="Picture 2" descr="D:\Users\Renaud\Desktop\StageFinEtudesSupinfo\Icons-New\v3\Min\Ques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interrogation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1"/>
          <a:stretch/>
        </p:blipFill>
        <p:spPr>
          <a:xfrm>
            <a:off x="0" y="1273324"/>
            <a:ext cx="5656653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2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r>
              <a:rPr lang="fr-FR" dirty="0" smtClean="0"/>
              <a:t> (1/2)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Create</a:t>
            </a:r>
            <a:r>
              <a:rPr lang="fr-FR" sz="2800" dirty="0" smtClean="0"/>
              <a:t> a new </a:t>
            </a:r>
            <a:r>
              <a:rPr lang="fr-FR" sz="2800" dirty="0" err="1" smtClean="0"/>
              <a:t>webpage</a:t>
            </a:r>
            <a:r>
              <a:rPr lang="fr-FR" sz="2800" dirty="0" smtClean="0"/>
              <a:t> </a:t>
            </a:r>
            <a:r>
              <a:rPr lang="fr-FR" sz="2800" dirty="0" err="1" smtClean="0"/>
              <a:t>named</a:t>
            </a:r>
            <a:r>
              <a:rPr lang="fr-FR" sz="2800" dirty="0" smtClean="0"/>
              <a:t> </a:t>
            </a:r>
            <a:r>
              <a:rPr lang="fr-FR" sz="2800" b="1" dirty="0" smtClean="0"/>
              <a:t>solar_system.html</a:t>
            </a:r>
          </a:p>
          <a:p>
            <a:r>
              <a:rPr lang="fr-FR" sz="2800" dirty="0" smtClean="0"/>
              <a:t>The HTML must </a:t>
            </a:r>
            <a:r>
              <a:rPr lang="fr-FR" sz="2800" dirty="0" err="1" smtClean="0"/>
              <a:t>just</a:t>
            </a:r>
            <a:r>
              <a:rPr lang="fr-FR" sz="2800" dirty="0" smtClean="0"/>
              <a:t> </a:t>
            </a:r>
            <a:r>
              <a:rPr lang="fr-FR" sz="2800" dirty="0" err="1" smtClean="0"/>
              <a:t>be</a:t>
            </a:r>
            <a:r>
              <a:rPr lang="fr-FR" sz="2800" dirty="0" smtClean="0"/>
              <a:t> an </a:t>
            </a:r>
            <a:br>
              <a:rPr lang="fr-FR" sz="2800" dirty="0" smtClean="0"/>
            </a:br>
            <a:r>
              <a:rPr lang="fr-FR" sz="2800" dirty="0" err="1" smtClean="0"/>
              <a:t>unordered</a:t>
            </a:r>
            <a:r>
              <a:rPr lang="fr-FR" sz="2800" dirty="0" smtClean="0"/>
              <a:t> </a:t>
            </a:r>
            <a:r>
              <a:rPr lang="fr-FR" sz="2800" dirty="0" err="1" smtClean="0"/>
              <a:t>list</a:t>
            </a:r>
            <a:r>
              <a:rPr lang="fr-FR" sz="2800" dirty="0" smtClean="0"/>
              <a:t> of images</a:t>
            </a:r>
          </a:p>
          <a:p>
            <a:r>
              <a:rPr lang="fr-FR" sz="2800" dirty="0" smtClean="0"/>
              <a:t>Use CSS to </a:t>
            </a:r>
            <a:r>
              <a:rPr lang="fr-FR" sz="2800" dirty="0" err="1" smtClean="0"/>
              <a:t>make</a:t>
            </a:r>
            <a:r>
              <a:rPr lang="fr-FR" sz="2800" dirty="0" smtClean="0"/>
              <a:t> </a:t>
            </a:r>
            <a:br>
              <a:rPr lang="fr-FR" sz="2800" dirty="0" smtClean="0"/>
            </a:br>
            <a:r>
              <a:rPr lang="fr-FR" sz="2800" dirty="0" smtClean="0"/>
              <a:t>the page look </a:t>
            </a:r>
            <a:r>
              <a:rPr lang="fr-FR" sz="2800" dirty="0" err="1" smtClean="0"/>
              <a:t>like</a:t>
            </a:r>
            <a:r>
              <a:rPr lang="fr-FR" sz="2800" dirty="0" smtClean="0"/>
              <a:t> </a:t>
            </a:r>
            <a:r>
              <a:rPr lang="fr-FR" sz="2800" dirty="0" err="1" smtClean="0"/>
              <a:t>this</a:t>
            </a:r>
            <a:r>
              <a:rPr lang="fr-FR" sz="2800" dirty="0" smtClean="0"/>
              <a:t> :</a:t>
            </a:r>
          </a:p>
          <a:p>
            <a:endParaRPr lang="fr-FR" sz="2800" dirty="0"/>
          </a:p>
          <a:p>
            <a:r>
              <a:rPr lang="fr-FR" sz="2800" dirty="0" smtClean="0"/>
              <a:t>The </a:t>
            </a:r>
            <a:r>
              <a:rPr lang="fr-FR" sz="2800" dirty="0" err="1" smtClean="0"/>
              <a:t>pictures</a:t>
            </a:r>
            <a:r>
              <a:rPr lang="fr-FR" sz="2800" dirty="0" smtClean="0"/>
              <a:t> </a:t>
            </a:r>
            <a:r>
              <a:rPr lang="fr-FR" sz="2800" dirty="0" err="1" smtClean="0"/>
              <a:t>you</a:t>
            </a:r>
            <a:r>
              <a:rPr lang="fr-FR" sz="2800" dirty="0" smtClean="0"/>
              <a:t> </a:t>
            </a:r>
            <a:r>
              <a:rPr lang="fr-FR" sz="2800" dirty="0" err="1" smtClean="0"/>
              <a:t>need</a:t>
            </a:r>
            <a:r>
              <a:rPr lang="fr-FR" sz="2800" dirty="0" smtClean="0"/>
              <a:t> are on</a:t>
            </a:r>
            <a:br>
              <a:rPr lang="fr-FR" sz="2800" dirty="0" smtClean="0"/>
            </a:br>
            <a:r>
              <a:rPr lang="fr-FR" sz="2800" b="1" dirty="0" smtClean="0"/>
              <a:t>courses.supinfo.com</a:t>
            </a:r>
            <a:endParaRPr lang="fr-FR" sz="2800" b="1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Events</a:t>
            </a:r>
            <a:endParaRPr lang="fr-FR" dirty="0"/>
          </a:p>
        </p:txBody>
      </p:sp>
      <p:pic>
        <p:nvPicPr>
          <p:cNvPr id="5" name="Picture 5" descr="Screen shot 2011-01-07 at 4.17.3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1797862"/>
            <a:ext cx="3456384" cy="3624170"/>
          </a:xfrm>
          <a:prstGeom prst="rect">
            <a:avLst/>
          </a:prstGeom>
        </p:spPr>
      </p:pic>
      <p:pic>
        <p:nvPicPr>
          <p:cNvPr id="8" name="Picture 2" descr="D:\Users\Renaud\Desktop\StageFinEtudesSupinfo\Icons-New\v3\Min\Exerci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11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r>
              <a:rPr lang="fr-FR" dirty="0" smtClean="0"/>
              <a:t> (2/2)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When</a:t>
            </a:r>
            <a:r>
              <a:rPr lang="fr-FR" sz="2800" dirty="0" smtClean="0"/>
              <a:t> </a:t>
            </a:r>
            <a:r>
              <a:rPr lang="fr-FR" sz="2800" dirty="0" err="1" smtClean="0"/>
              <a:t>your</a:t>
            </a:r>
            <a:r>
              <a:rPr lang="fr-FR" sz="2800" dirty="0" smtClean="0"/>
              <a:t> mouse passes over an image:</a:t>
            </a:r>
          </a:p>
          <a:p>
            <a:pPr lvl="1"/>
            <a:r>
              <a:rPr lang="fr-FR" sz="2400" dirty="0" smtClean="0"/>
              <a:t>It has to </a:t>
            </a:r>
            <a:r>
              <a:rPr lang="fr-FR" sz="2400" dirty="0" err="1" smtClean="0"/>
              <a:t>become</a:t>
            </a:r>
            <a:r>
              <a:rPr lang="fr-FR" sz="2400" dirty="0" smtClean="0"/>
              <a:t> </a:t>
            </a:r>
            <a:r>
              <a:rPr lang="fr-FR" sz="2400" dirty="0" err="1" smtClean="0"/>
              <a:t>darker</a:t>
            </a:r>
            <a:r>
              <a:rPr lang="fr-FR" sz="2400" dirty="0" smtClean="0"/>
              <a:t> and display the </a:t>
            </a:r>
            <a:r>
              <a:rPr lang="fr-FR" sz="2400" dirty="0" err="1" smtClean="0"/>
              <a:t>planet</a:t>
            </a:r>
            <a:r>
              <a:rPr lang="fr-FR" sz="2400" dirty="0" smtClean="0"/>
              <a:t> </a:t>
            </a:r>
            <a:r>
              <a:rPr lang="fr-FR" sz="2400" dirty="0" err="1" smtClean="0"/>
              <a:t>name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Events</a:t>
            </a:r>
            <a:endParaRPr lang="fr-FR" dirty="0"/>
          </a:p>
        </p:txBody>
      </p:sp>
      <p:pic>
        <p:nvPicPr>
          <p:cNvPr id="5" name="Picture 9" descr="Screen shot 2011-01-07 at 4.17.5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200" y="2065412"/>
            <a:ext cx="3197223" cy="3352428"/>
          </a:xfrm>
          <a:prstGeom prst="rect">
            <a:avLst/>
          </a:prstGeom>
        </p:spPr>
      </p:pic>
      <p:pic>
        <p:nvPicPr>
          <p:cNvPr id="6" name="Picture 10" descr="Screen shot 2011-01-07 at 4.18.0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079740"/>
            <a:ext cx="3183557" cy="3338099"/>
          </a:xfrm>
          <a:prstGeom prst="rect">
            <a:avLst/>
          </a:prstGeom>
        </p:spPr>
      </p:pic>
      <p:pic>
        <p:nvPicPr>
          <p:cNvPr id="8" name="Picture 2" descr="D:\Users\Renaud\Desktop\StageFinEtudesSupinfo\Icons-New\v3\Min\Exerci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69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Content Manipulation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fr-FR" dirty="0" err="1" smtClean="0"/>
              <a:t>jQuery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959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jQuery</a:t>
            </a:r>
            <a:r>
              <a:rPr lang="fr-FR" sz="2800" dirty="0" smtClean="0"/>
              <a:t> </a:t>
            </a:r>
            <a:r>
              <a:rPr lang="fr-FR" sz="2800" dirty="0" err="1" smtClean="0"/>
              <a:t>provides</a:t>
            </a:r>
            <a:r>
              <a:rPr lang="fr-FR" sz="2800" dirty="0" smtClean="0"/>
              <a:t> </a:t>
            </a:r>
            <a:r>
              <a:rPr lang="fr-FR" sz="2800" dirty="0" err="1" smtClean="0"/>
              <a:t>methods</a:t>
            </a:r>
            <a:r>
              <a:rPr lang="fr-FR" sz="2800" dirty="0" smtClean="0"/>
              <a:t> to </a:t>
            </a:r>
            <a:r>
              <a:rPr lang="fr-FR" sz="2800" dirty="0" err="1" smtClean="0"/>
              <a:t>add</a:t>
            </a:r>
            <a:r>
              <a:rPr lang="fr-FR" sz="2800" dirty="0" smtClean="0"/>
              <a:t>, </a:t>
            </a:r>
            <a:r>
              <a:rPr lang="fr-FR" sz="2800" dirty="0" err="1" smtClean="0"/>
              <a:t>retrieve</a:t>
            </a:r>
            <a:r>
              <a:rPr lang="fr-FR" sz="2800" dirty="0" smtClean="0"/>
              <a:t>, </a:t>
            </a:r>
            <a:r>
              <a:rPr lang="fr-FR" sz="2800" dirty="0" err="1" smtClean="0"/>
              <a:t>edit</a:t>
            </a:r>
            <a:r>
              <a:rPr lang="fr-FR" sz="2800" dirty="0" smtClean="0"/>
              <a:t> and </a:t>
            </a:r>
            <a:r>
              <a:rPr lang="fr-FR" sz="2800" dirty="0" err="1" smtClean="0"/>
              <a:t>remove</a:t>
            </a:r>
            <a:r>
              <a:rPr lang="fr-FR" sz="2800" dirty="0" smtClean="0"/>
              <a:t> HTML content</a:t>
            </a:r>
          </a:p>
          <a:p>
            <a:endParaRPr lang="fr-FR" sz="2800" dirty="0"/>
          </a:p>
          <a:p>
            <a:r>
              <a:rPr lang="fr-FR" sz="2800" dirty="0" err="1" smtClean="0"/>
              <a:t>We’re</a:t>
            </a:r>
            <a:r>
              <a:rPr lang="fr-FR" sz="2800" dirty="0" smtClean="0"/>
              <a:t> </a:t>
            </a:r>
            <a:r>
              <a:rPr lang="fr-FR" sz="2800" dirty="0" err="1" smtClean="0"/>
              <a:t>going</a:t>
            </a:r>
            <a:r>
              <a:rPr lang="fr-FR" sz="2800" dirty="0" smtClean="0"/>
              <a:t> to </a:t>
            </a:r>
            <a:r>
              <a:rPr lang="fr-FR" sz="2800" dirty="0" err="1" smtClean="0"/>
              <a:t>discover</a:t>
            </a:r>
            <a:r>
              <a:rPr lang="fr-FR" sz="2800" dirty="0" smtClean="0"/>
              <a:t> and </a:t>
            </a:r>
            <a:r>
              <a:rPr lang="fr-FR" sz="2800" dirty="0" err="1" smtClean="0"/>
              <a:t>explain</a:t>
            </a:r>
            <a:r>
              <a:rPr lang="fr-FR" sz="2800" dirty="0" smtClean="0"/>
              <a:t> </a:t>
            </a:r>
            <a:r>
              <a:rPr lang="fr-FR" sz="2800" dirty="0" err="1" smtClean="0"/>
              <a:t>them</a:t>
            </a:r>
            <a:r>
              <a:rPr lang="fr-FR" sz="2800" dirty="0" smtClean="0"/>
              <a:t>!</a:t>
            </a:r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44208" y="3251516"/>
            <a:ext cx="2450976" cy="18382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7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4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Textual</a:t>
            </a:r>
            <a:r>
              <a:rPr lang="fr-FR" dirty="0" smtClean="0"/>
              <a:t> content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i="1" dirty="0" smtClean="0"/>
              <a:t>.</a:t>
            </a:r>
            <a:r>
              <a:rPr lang="fr-FR" sz="2800" i="1" dirty="0" err="1" smtClean="0"/>
              <a:t>text</a:t>
            </a:r>
            <a:r>
              <a:rPr lang="fr-FR" sz="2800" i="1" dirty="0" smtClean="0"/>
              <a:t>()</a:t>
            </a:r>
          </a:p>
          <a:p>
            <a:pPr lvl="1"/>
            <a:r>
              <a:rPr lang="fr-FR" sz="2400" dirty="0" err="1" smtClean="0"/>
              <a:t>Get</a:t>
            </a:r>
            <a:r>
              <a:rPr lang="fr-FR" sz="2400" dirty="0" smtClean="0"/>
              <a:t> the </a:t>
            </a:r>
            <a:r>
              <a:rPr lang="fr-FR" sz="2400" dirty="0" err="1" smtClean="0"/>
              <a:t>combined</a:t>
            </a:r>
            <a:r>
              <a:rPr lang="fr-FR" sz="2400" dirty="0" smtClean="0"/>
              <a:t> </a:t>
            </a:r>
            <a:r>
              <a:rPr lang="fr-FR" sz="2400" dirty="0" err="1" smtClean="0"/>
              <a:t>text</a:t>
            </a:r>
            <a:r>
              <a:rPr lang="fr-FR" sz="2400" dirty="0" smtClean="0"/>
              <a:t> contents of </a:t>
            </a:r>
            <a:r>
              <a:rPr lang="fr-FR" sz="2400" dirty="0" err="1" smtClean="0"/>
              <a:t>each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</a:t>
            </a:r>
            <a:r>
              <a:rPr lang="fr-FR" sz="2400" dirty="0" smtClean="0"/>
              <a:t> in the set of </a:t>
            </a:r>
            <a:r>
              <a:rPr lang="fr-FR" sz="2400" dirty="0" err="1" smtClean="0"/>
              <a:t>matched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elements</a:t>
            </a:r>
            <a:r>
              <a:rPr lang="fr-FR" sz="2400" dirty="0" smtClean="0"/>
              <a:t>, </a:t>
            </a:r>
            <a:r>
              <a:rPr lang="fr-FR" sz="2400" dirty="0" err="1" smtClean="0"/>
              <a:t>including</a:t>
            </a:r>
            <a:r>
              <a:rPr lang="fr-FR" sz="2400" dirty="0" smtClean="0"/>
              <a:t> </a:t>
            </a:r>
            <a:r>
              <a:rPr lang="fr-FR" sz="2400" dirty="0" err="1" smtClean="0"/>
              <a:t>their</a:t>
            </a:r>
            <a:r>
              <a:rPr lang="fr-FR" sz="2400" dirty="0" smtClean="0"/>
              <a:t> descendants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2713484"/>
            <a:ext cx="8785225" cy="23762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id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</a:p>
          <a:p>
            <a:pPr lvl="1"/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span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Hello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span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</a:p>
          <a:p>
            <a:pPr lvl="1"/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span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"text"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world 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;-)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&lt;/span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&lt;/p&gt;</a:t>
            </a:r>
          </a:p>
          <a:p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>
                <a:latin typeface="Courier New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>
                <a:latin typeface="Courier New"/>
                <a:cs typeface="Courier New"/>
              </a:rPr>
              <a:t>   </a:t>
            </a:r>
            <a:r>
              <a:rPr lang="en-US" sz="1600" b="1" dirty="0" err="1">
                <a:solidFill>
                  <a:srgbClr val="660066"/>
                </a:solidFill>
                <a:latin typeface="Courier New"/>
                <a:cs typeface="Courier New"/>
              </a:rPr>
              <a:t>var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600" b="1" dirty="0">
                <a:latin typeface="Courier New"/>
                <a:cs typeface="Courier New"/>
              </a:rPr>
              <a:t>text = 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"#test"</a:t>
            </a:r>
            <a:r>
              <a:rPr lang="en-US" sz="1600" b="1" dirty="0">
                <a:latin typeface="Courier New"/>
                <a:cs typeface="Courier New"/>
              </a:rPr>
              <a:t>).text();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alert(text);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&lt;/script&gt;</a:t>
            </a:r>
            <a:endParaRPr lang="en-US" sz="1600" b="1" dirty="0">
              <a:latin typeface="Courier New"/>
              <a:cs typeface="Courier New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082466"/>
            <a:ext cx="34480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21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Textual</a:t>
            </a:r>
            <a:r>
              <a:rPr lang="fr-FR" dirty="0" smtClean="0"/>
              <a:t> content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i="1" dirty="0" smtClean="0"/>
              <a:t>.</a:t>
            </a:r>
            <a:r>
              <a:rPr lang="fr-FR" sz="2800" i="1" dirty="0" err="1" smtClean="0"/>
              <a:t>text</a:t>
            </a:r>
            <a:r>
              <a:rPr lang="fr-FR" sz="2800" i="1" dirty="0" smtClean="0"/>
              <a:t>( </a:t>
            </a:r>
            <a:r>
              <a:rPr lang="fr-FR" sz="2800" i="1" dirty="0" err="1" smtClean="0"/>
              <a:t>textString</a:t>
            </a:r>
            <a:r>
              <a:rPr lang="fr-FR" sz="2800" i="1" dirty="0" smtClean="0"/>
              <a:t> )</a:t>
            </a:r>
          </a:p>
          <a:p>
            <a:pPr lvl="1"/>
            <a:r>
              <a:rPr lang="fr-FR" sz="2400" dirty="0" smtClean="0"/>
              <a:t>Set the content of </a:t>
            </a:r>
            <a:r>
              <a:rPr lang="fr-FR" sz="2400" dirty="0" err="1" smtClean="0"/>
              <a:t>each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</a:t>
            </a:r>
            <a:r>
              <a:rPr lang="fr-FR" sz="2400" dirty="0" smtClean="0"/>
              <a:t> in the set of </a:t>
            </a:r>
            <a:r>
              <a:rPr lang="fr-FR" sz="2400" dirty="0" err="1" smtClean="0"/>
              <a:t>matched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elements</a:t>
            </a:r>
            <a:r>
              <a:rPr lang="fr-FR" sz="2400" dirty="0" smtClean="0"/>
              <a:t> to the </a:t>
            </a:r>
            <a:r>
              <a:rPr lang="fr-FR" sz="2400" dirty="0" err="1" smtClean="0"/>
              <a:t>specified</a:t>
            </a:r>
            <a:r>
              <a:rPr lang="fr-FR" sz="2400" dirty="0" smtClean="0"/>
              <a:t> </a:t>
            </a:r>
            <a:r>
              <a:rPr lang="fr-FR" sz="2400" dirty="0" err="1" smtClean="0"/>
              <a:t>text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62262" y="2569468"/>
            <a:ext cx="8785225" cy="136815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id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&lt;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span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Hello you ;-)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&lt;/span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&lt;/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p&gt;</a:t>
            </a:r>
          </a:p>
          <a:p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>
                <a:latin typeface="Courier New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>
                <a:latin typeface="Courier New"/>
                <a:cs typeface="Courier New"/>
              </a:rPr>
              <a:t>   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"#test"</a:t>
            </a:r>
            <a:r>
              <a:rPr lang="en-US" sz="1600" b="1" dirty="0">
                <a:latin typeface="Courier New"/>
                <a:cs typeface="Courier New"/>
              </a:rPr>
              <a:t>).text(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"&lt;span&gt;Hello by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jQuery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!&lt;/span&gt;"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&lt;/script&gt;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62262" y="4657700"/>
            <a:ext cx="8785225" cy="432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id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&amp;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lt;span&amp;gt;Hello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 by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jQuery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!&amp;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lt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;/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span&amp;gt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;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p&gt;</a:t>
            </a:r>
          </a:p>
        </p:txBody>
      </p:sp>
      <p:cxnSp>
        <p:nvCxnSpPr>
          <p:cNvPr id="8" name="Connecteur droit avec flèche 7"/>
          <p:cNvCxnSpPr>
            <a:stCxn id="5" idx="2"/>
            <a:endCxn id="6" idx="0"/>
          </p:cNvCxnSpPr>
          <p:nvPr/>
        </p:nvCxnSpPr>
        <p:spPr>
          <a:xfrm>
            <a:off x="4554875" y="3937620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61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HTML Content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i="1" dirty="0" smtClean="0"/>
              <a:t>.html()</a:t>
            </a:r>
          </a:p>
          <a:p>
            <a:pPr lvl="1"/>
            <a:r>
              <a:rPr lang="fr-FR" sz="2400" dirty="0" err="1" smtClean="0"/>
              <a:t>Get</a:t>
            </a:r>
            <a:r>
              <a:rPr lang="fr-FR" sz="2400" dirty="0" smtClean="0"/>
              <a:t> the HTML contents of the first </a:t>
            </a:r>
            <a:r>
              <a:rPr lang="fr-FR" sz="2400" dirty="0" err="1" smtClean="0"/>
              <a:t>element</a:t>
            </a:r>
            <a:r>
              <a:rPr lang="fr-FR" sz="2400" dirty="0" smtClean="0"/>
              <a:t> in the set of </a:t>
            </a:r>
            <a:r>
              <a:rPr lang="fr-FR" sz="2400" dirty="0" err="1" smtClean="0"/>
              <a:t>matched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elements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62262" y="2641476"/>
            <a:ext cx="8785225" cy="22322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id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   &lt;span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Hello you ;-)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&lt;/span&gt;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&lt;/p&gt;</a:t>
            </a:r>
          </a:p>
          <a:p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>
                <a:latin typeface="Courier New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>
                <a:latin typeface="Courier New"/>
                <a:cs typeface="Courier New"/>
              </a:rPr>
              <a:t>   </a:t>
            </a:r>
            <a:r>
              <a:rPr lang="en-US" sz="1600" b="1" dirty="0" err="1">
                <a:solidFill>
                  <a:srgbClr val="660066"/>
                </a:solidFill>
                <a:latin typeface="Courier New"/>
                <a:cs typeface="Courier New"/>
              </a:rPr>
              <a:t>var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600" b="1" dirty="0">
                <a:latin typeface="Courier New"/>
                <a:cs typeface="Courier New"/>
              </a:rPr>
              <a:t>text = 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"#test"</a:t>
            </a:r>
            <a:r>
              <a:rPr lang="en-US" sz="1600" b="1" dirty="0">
                <a:latin typeface="Courier New"/>
                <a:cs typeface="Courier New"/>
              </a:rPr>
              <a:t>).html();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alert(text);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&lt;/script&gt;</a:t>
            </a:r>
            <a:endParaRPr lang="en-US" sz="1600" b="1" dirty="0">
              <a:latin typeface="Courier New"/>
              <a:cs typeface="Courier New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422" y="3289548"/>
            <a:ext cx="34480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85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re 1"/>
          <p:cNvSpPr>
            <a:spLocks noGrp="1"/>
          </p:cNvSpPr>
          <p:nvPr>
            <p:ph type="title"/>
          </p:nvPr>
        </p:nvSpPr>
        <p:spPr>
          <a:xfrm>
            <a:off x="1116013" y="336550"/>
            <a:ext cx="7777162" cy="504825"/>
          </a:xfrm>
        </p:spPr>
        <p:txBody>
          <a:bodyPr/>
          <a:lstStyle/>
          <a:p>
            <a:r>
              <a:rPr lang="fr-FR" dirty="0" err="1" smtClean="0">
                <a:ea typeface="ＭＳ Ｐゴシック" pitchFamily="34" charset="-128"/>
              </a:rPr>
              <a:t>Presentation</a:t>
            </a:r>
            <a:endParaRPr lang="fr-FR" dirty="0" smtClean="0">
              <a:ea typeface="ＭＳ Ｐゴシック" pitchFamily="34" charset="-128"/>
            </a:endParaRPr>
          </a:p>
        </p:txBody>
      </p:sp>
      <p:sp>
        <p:nvSpPr>
          <p:cNvPr id="18434" name="Espace réservé du contenu 2"/>
          <p:cNvSpPr>
            <a:spLocks noGrp="1"/>
          </p:cNvSpPr>
          <p:nvPr>
            <p:ph idx="1"/>
          </p:nvPr>
        </p:nvSpPr>
        <p:spPr>
          <a:xfrm>
            <a:off x="467544" y="1128713"/>
            <a:ext cx="8280920" cy="4230687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Library designed to simplify the use of JavaScript</a:t>
            </a:r>
          </a:p>
          <a:p>
            <a:r>
              <a:rPr lang="en-US" dirty="0" smtClean="0">
                <a:ea typeface="ＭＳ Ｐゴシック" pitchFamily="34" charset="-128"/>
              </a:rPr>
              <a:t>First release in 2006 by John </a:t>
            </a:r>
            <a:r>
              <a:rPr lang="en-US" dirty="0" err="1" smtClean="0">
                <a:ea typeface="ＭＳ Ｐゴシック" pitchFamily="34" charset="-128"/>
              </a:rPr>
              <a:t>Resig</a:t>
            </a:r>
            <a:endParaRPr lang="en-US" dirty="0" smtClean="0">
              <a:ea typeface="ＭＳ Ｐゴシック" pitchFamily="34" charset="-128"/>
            </a:endParaRPr>
          </a:p>
          <a:p>
            <a:pPr lvl="1"/>
            <a:r>
              <a:rPr lang="en-US" dirty="0" smtClean="0">
                <a:ea typeface="ＭＳ Ｐゴシック" pitchFamily="34" charset="-128"/>
              </a:rPr>
              <a:t>Actual version: 2.2.x</a:t>
            </a:r>
          </a:p>
          <a:p>
            <a:pPr lvl="1"/>
            <a:r>
              <a:rPr lang="fr-FR" smtClean="0">
                <a:ea typeface="ＭＳ Ｐゴシック" pitchFamily="34" charset="-128"/>
              </a:rPr>
              <a:t>Beta </a:t>
            </a:r>
            <a:r>
              <a:rPr lang="fr-FR" smtClean="0">
                <a:ea typeface="ＭＳ Ｐゴシック" pitchFamily="34" charset="-128"/>
              </a:rPr>
              <a:t>3.0 </a:t>
            </a:r>
            <a:r>
              <a:rPr lang="fr-FR" dirty="0" err="1" smtClean="0">
                <a:ea typeface="ＭＳ Ｐゴシック" pitchFamily="34" charset="-128"/>
              </a:rPr>
              <a:t>released</a:t>
            </a:r>
            <a:r>
              <a:rPr lang="fr-FR" dirty="0" smtClean="0">
                <a:ea typeface="ＭＳ Ｐゴシック" pitchFamily="34" charset="-128"/>
              </a:rPr>
              <a:t> in 2016</a:t>
            </a:r>
            <a:endParaRPr lang="en-US" dirty="0" smtClean="0">
              <a:ea typeface="ＭＳ Ｐゴシック" pitchFamily="34" charset="-128"/>
            </a:endParaRPr>
          </a:p>
          <a:p>
            <a:pPr lvl="1"/>
            <a:endParaRPr lang="en-US" sz="2800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The most popular JavaScript library!</a:t>
            </a:r>
          </a:p>
          <a:p>
            <a:pPr lvl="1"/>
            <a:r>
              <a:rPr lang="fr-FR" dirty="0" err="1" smtClean="0">
                <a:ea typeface="ＭＳ Ｐゴシック" pitchFamily="34" charset="-128"/>
              </a:rPr>
              <a:t>Used</a:t>
            </a:r>
            <a:r>
              <a:rPr lang="fr-FR" dirty="0" smtClean="0">
                <a:ea typeface="ＭＳ Ｐゴシック" pitchFamily="34" charset="-128"/>
              </a:rPr>
              <a:t> by 95.9% </a:t>
            </a:r>
            <a:r>
              <a:rPr lang="fr-FR" dirty="0" err="1" smtClean="0">
                <a:ea typeface="ＭＳ Ｐゴシック" pitchFamily="34" charset="-128"/>
              </a:rPr>
              <a:t>using</a:t>
            </a:r>
            <a:r>
              <a:rPr lang="fr-FR" dirty="0" smtClean="0">
                <a:ea typeface="ＭＳ Ｐゴシック" pitchFamily="34" charset="-128"/>
              </a:rPr>
              <a:t> a JavaScript </a:t>
            </a:r>
            <a:r>
              <a:rPr lang="fr-FR" dirty="0" err="1" smtClean="0">
                <a:ea typeface="ＭＳ Ｐゴシック" pitchFamily="34" charset="-128"/>
              </a:rPr>
              <a:t>library</a:t>
            </a:r>
            <a:r>
              <a:rPr lang="fr-FR" dirty="0" smtClean="0">
                <a:ea typeface="ＭＳ Ｐゴシック" pitchFamily="34" charset="-128"/>
              </a:rPr>
              <a:t>!</a:t>
            </a:r>
            <a:endParaRPr lang="en-US" dirty="0" smtClean="0">
              <a:ea typeface="ＭＳ Ｐゴシック" pitchFamily="34" charset="-128"/>
            </a:endParaRPr>
          </a:p>
          <a:p>
            <a:pPr lvl="1"/>
            <a:r>
              <a:rPr lang="en-US" dirty="0" smtClean="0">
                <a:ea typeface="ＭＳ Ｐゴシック" pitchFamily="34" charset="-128"/>
              </a:rPr>
              <a:t>Used by over 68.6% of all websites</a:t>
            </a:r>
          </a:p>
          <a:p>
            <a:pPr lvl="1"/>
            <a:endParaRPr lang="en-US" sz="2800" dirty="0" smtClean="0">
              <a:ea typeface="ＭＳ Ｐゴシック" pitchFamily="34" charset="-128"/>
            </a:endParaRPr>
          </a:p>
          <a:p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8435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>
                <a:ea typeface="ＭＳ Ｐゴシック" pitchFamily="34" charset="-128"/>
              </a:rPr>
              <a:t>Discovery</a:t>
            </a:r>
            <a:endParaRPr lang="fr-FR" dirty="0" smtClean="0">
              <a:ea typeface="ＭＳ Ｐゴシック" pitchFamily="34" charset="-128"/>
            </a:endParaRPr>
          </a:p>
        </p:txBody>
      </p:sp>
      <p:sp>
        <p:nvSpPr>
          <p:cNvPr id="18438" name="ZoneTexte 1"/>
          <p:cNvSpPr txBox="1">
            <a:spLocks noChangeArrowheads="1"/>
          </p:cNvSpPr>
          <p:nvPr/>
        </p:nvSpPr>
        <p:spPr bwMode="auto">
          <a:xfrm>
            <a:off x="2559050" y="17462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fr-FR" sz="1800"/>
          </a:p>
        </p:txBody>
      </p:sp>
      <p:pic>
        <p:nvPicPr>
          <p:cNvPr id="3074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1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HTML Content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i="1" dirty="0" smtClean="0"/>
              <a:t>.html( </a:t>
            </a:r>
            <a:r>
              <a:rPr lang="fr-FR" sz="2800" i="1" dirty="0" err="1" smtClean="0"/>
              <a:t>textString</a:t>
            </a:r>
            <a:r>
              <a:rPr lang="fr-FR" sz="2800" i="1" dirty="0" smtClean="0"/>
              <a:t> )</a:t>
            </a:r>
          </a:p>
          <a:p>
            <a:pPr lvl="1"/>
            <a:r>
              <a:rPr lang="fr-FR" sz="2400" dirty="0" smtClean="0"/>
              <a:t>Set the HTML contents of </a:t>
            </a:r>
            <a:r>
              <a:rPr lang="fr-FR" sz="2400" dirty="0" err="1" smtClean="0"/>
              <a:t>each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</a:t>
            </a:r>
            <a:r>
              <a:rPr lang="fr-FR" sz="2400" dirty="0" smtClean="0"/>
              <a:t> in the set of </a:t>
            </a:r>
            <a:r>
              <a:rPr lang="fr-FR" sz="2400" dirty="0" err="1" smtClean="0"/>
              <a:t>matched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elements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62262" y="2569468"/>
            <a:ext cx="8785225" cy="136815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id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&lt;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span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Hello you ;-)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&lt;/span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&lt;/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p&gt;</a:t>
            </a:r>
          </a:p>
          <a:p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>
                <a:latin typeface="Courier New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pPr lvl="1"/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"#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test"</a:t>
            </a:r>
            <a:r>
              <a:rPr lang="en-US" sz="1600" b="1" dirty="0">
                <a:latin typeface="Courier New"/>
                <a:cs typeface="Courier New"/>
              </a:rPr>
              <a:t>).html(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"&lt;span&gt;Hello by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jQuery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!&lt;/span&gt;"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&lt;/script&gt;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62262" y="4657700"/>
            <a:ext cx="8785225" cy="432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id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&gt;&lt;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span&gt;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Hello by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jQuery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!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&lt;/span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&gt;&lt;/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p&gt;</a:t>
            </a:r>
          </a:p>
        </p:txBody>
      </p:sp>
      <p:cxnSp>
        <p:nvCxnSpPr>
          <p:cNvPr id="8" name="Connecteur droit avec flèche 7"/>
          <p:cNvCxnSpPr>
            <a:stCxn id="5" idx="2"/>
            <a:endCxn id="6" idx="0"/>
          </p:cNvCxnSpPr>
          <p:nvPr/>
        </p:nvCxnSpPr>
        <p:spPr>
          <a:xfrm>
            <a:off x="4554875" y="3937620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81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HTML Content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i="1" dirty="0" smtClean="0"/>
              <a:t>.</a:t>
            </a:r>
            <a:r>
              <a:rPr lang="fr-FR" sz="2800" i="1" dirty="0" err="1" smtClean="0"/>
              <a:t>replaceWith</a:t>
            </a:r>
            <a:r>
              <a:rPr lang="fr-FR" sz="2800" i="1" dirty="0" smtClean="0"/>
              <a:t>( </a:t>
            </a:r>
            <a:r>
              <a:rPr lang="fr-FR" sz="2800" i="1" dirty="0" err="1" smtClean="0"/>
              <a:t>textString</a:t>
            </a:r>
            <a:r>
              <a:rPr lang="fr-FR" sz="2800" i="1" dirty="0" smtClean="0"/>
              <a:t> )</a:t>
            </a:r>
          </a:p>
          <a:p>
            <a:pPr lvl="1"/>
            <a:r>
              <a:rPr lang="fr-FR" sz="2400" dirty="0" smtClean="0"/>
              <a:t>Replace </a:t>
            </a:r>
            <a:r>
              <a:rPr lang="fr-FR" sz="2400" dirty="0" err="1" smtClean="0"/>
              <a:t>each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</a:t>
            </a:r>
            <a:r>
              <a:rPr lang="fr-FR" sz="2400" dirty="0" smtClean="0"/>
              <a:t> in the set of </a:t>
            </a:r>
            <a:r>
              <a:rPr lang="fr-FR" sz="2400" dirty="0" err="1" smtClean="0"/>
              <a:t>matched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elements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the </a:t>
            </a:r>
            <a:r>
              <a:rPr lang="fr-FR" sz="2400" dirty="0" err="1" smtClean="0"/>
              <a:t>provided</a:t>
            </a:r>
            <a:r>
              <a:rPr lang="fr-FR" sz="2400" dirty="0" smtClean="0"/>
              <a:t> new content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62262" y="2569468"/>
            <a:ext cx="8785225" cy="136815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id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&lt;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span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Hello you ;-)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&lt;/span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&lt;/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p&gt;</a:t>
            </a:r>
          </a:p>
          <a:p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>
                <a:latin typeface="Courier New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>
                <a:latin typeface="Courier New"/>
                <a:cs typeface="Courier New"/>
              </a:rPr>
              <a:t>   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"#test"</a:t>
            </a:r>
            <a:r>
              <a:rPr lang="en-US" sz="1600" b="1" dirty="0">
                <a:latin typeface="Courier New"/>
                <a:cs typeface="Courier New"/>
              </a:rPr>
              <a:t>).</a:t>
            </a:r>
            <a:r>
              <a:rPr lang="en-US" sz="1600" b="1" dirty="0" err="1">
                <a:latin typeface="Courier New"/>
                <a:cs typeface="Courier New"/>
              </a:rPr>
              <a:t>replaceWith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"&lt;p&gt;Hello by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jQuery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!&lt;/p&gt;"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&lt;/script&gt;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62262" y="4657700"/>
            <a:ext cx="8785225" cy="432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&lt;p&gt; 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Hello by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jQuery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!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 &lt;/p&gt;</a:t>
            </a:r>
          </a:p>
        </p:txBody>
      </p:sp>
      <p:cxnSp>
        <p:nvCxnSpPr>
          <p:cNvPr id="7" name="Connecteur droit avec flèche 6"/>
          <p:cNvCxnSpPr>
            <a:stCxn id="5" idx="2"/>
            <a:endCxn id="6" idx="0"/>
          </p:cNvCxnSpPr>
          <p:nvPr/>
        </p:nvCxnSpPr>
        <p:spPr>
          <a:xfrm>
            <a:off x="4554875" y="3937620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54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Insert </a:t>
            </a:r>
            <a:r>
              <a:rPr lang="fr-FR" dirty="0" err="1" smtClean="0"/>
              <a:t>inside</a:t>
            </a:r>
            <a:r>
              <a:rPr lang="fr-FR" dirty="0" smtClean="0"/>
              <a:t> an </a:t>
            </a:r>
            <a:r>
              <a:rPr lang="fr-FR" dirty="0" err="1" smtClean="0"/>
              <a:t>element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sz="2800" i="1" dirty="0" smtClean="0"/>
          </a:p>
          <a:p>
            <a:r>
              <a:rPr lang="fr-FR" sz="2800" i="1" dirty="0" smtClean="0"/>
              <a:t>.</a:t>
            </a:r>
            <a:r>
              <a:rPr lang="fr-FR" sz="2800" i="1" dirty="0" err="1" smtClean="0"/>
              <a:t>prepend</a:t>
            </a:r>
            <a:r>
              <a:rPr lang="fr-FR" sz="2800" i="1" dirty="0" smtClean="0"/>
              <a:t>( </a:t>
            </a:r>
            <a:r>
              <a:rPr lang="fr-FR" sz="2800" i="1" dirty="0" err="1" smtClean="0"/>
              <a:t>textString</a:t>
            </a:r>
            <a:r>
              <a:rPr lang="fr-FR" sz="2800" i="1" dirty="0" smtClean="0"/>
              <a:t> )</a:t>
            </a:r>
          </a:p>
          <a:p>
            <a:pPr lvl="1"/>
            <a:r>
              <a:rPr lang="fr-FR" sz="2400" dirty="0" smtClean="0"/>
              <a:t>Insert </a:t>
            </a:r>
            <a:r>
              <a:rPr lang="fr-FR" sz="2400" dirty="0" err="1" smtClean="0"/>
              <a:t>some</a:t>
            </a:r>
            <a:r>
              <a:rPr lang="fr-FR" sz="2400" dirty="0" smtClean="0"/>
              <a:t> content </a:t>
            </a:r>
            <a:r>
              <a:rPr lang="fr-FR" sz="2400" dirty="0" err="1" smtClean="0"/>
              <a:t>at</a:t>
            </a:r>
            <a:r>
              <a:rPr lang="fr-FR" sz="2400" dirty="0" smtClean="0"/>
              <a:t> the </a:t>
            </a:r>
            <a:r>
              <a:rPr lang="fr-FR" sz="2400" dirty="0" err="1" smtClean="0"/>
              <a:t>beginning</a:t>
            </a:r>
            <a:r>
              <a:rPr lang="fr-FR" sz="2400" dirty="0" smtClean="0"/>
              <a:t> of </a:t>
            </a:r>
            <a:r>
              <a:rPr lang="fr-FR" sz="2400" dirty="0" err="1" smtClean="0"/>
              <a:t>each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</a:t>
            </a:r>
            <a:r>
              <a:rPr lang="fr-FR" sz="2400" dirty="0" smtClean="0"/>
              <a:t> in the set of </a:t>
            </a:r>
            <a:r>
              <a:rPr lang="fr-FR" sz="2400" dirty="0" err="1" smtClean="0"/>
              <a:t>matched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elements</a:t>
            </a:r>
            <a:endParaRPr lang="fr-FR" sz="2400" dirty="0" smtClean="0"/>
          </a:p>
          <a:p>
            <a:pPr lvl="1"/>
            <a:endParaRPr lang="fr-FR" sz="2400" dirty="0" smtClean="0"/>
          </a:p>
          <a:p>
            <a:r>
              <a:rPr lang="fr-FR" sz="2800" i="1" dirty="0" smtClean="0"/>
              <a:t>.append( </a:t>
            </a:r>
            <a:r>
              <a:rPr lang="fr-FR" sz="2800" i="1" dirty="0" err="1" smtClean="0"/>
              <a:t>textString</a:t>
            </a:r>
            <a:r>
              <a:rPr lang="fr-FR" sz="2800" i="1" dirty="0" smtClean="0"/>
              <a:t> )</a:t>
            </a:r>
          </a:p>
          <a:p>
            <a:pPr lvl="1"/>
            <a:r>
              <a:rPr lang="fr-FR" sz="2400" dirty="0" smtClean="0"/>
              <a:t>Insert </a:t>
            </a:r>
            <a:r>
              <a:rPr lang="fr-FR" sz="2400" dirty="0" err="1" smtClean="0"/>
              <a:t>some</a:t>
            </a:r>
            <a:r>
              <a:rPr lang="fr-FR" sz="2400" dirty="0" smtClean="0"/>
              <a:t> content </a:t>
            </a:r>
            <a:r>
              <a:rPr lang="fr-FR" sz="2400" dirty="0" err="1" smtClean="0"/>
              <a:t>at</a:t>
            </a:r>
            <a:r>
              <a:rPr lang="fr-FR" sz="2400" dirty="0" smtClean="0"/>
              <a:t> the end of </a:t>
            </a:r>
            <a:r>
              <a:rPr lang="fr-FR" sz="2400" dirty="0" err="1" smtClean="0"/>
              <a:t>each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</a:t>
            </a:r>
            <a:r>
              <a:rPr lang="fr-FR" sz="2400" dirty="0" smtClean="0"/>
              <a:t> in the set of </a:t>
            </a:r>
            <a:r>
              <a:rPr lang="fr-FR" sz="2400" dirty="0" err="1" smtClean="0"/>
              <a:t>matched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elements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pic>
        <p:nvPicPr>
          <p:cNvPr id="14338" name="Picture 2" descr="D:\Users\Renaud\Desktop\StageFinEtudesSupinfo\Icons-New\v3\Min\Import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83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Insert </a:t>
            </a:r>
            <a:r>
              <a:rPr lang="fr-FR" dirty="0" err="1" smtClean="0"/>
              <a:t>inside</a:t>
            </a:r>
            <a:r>
              <a:rPr lang="fr-FR" dirty="0" smtClean="0"/>
              <a:t> an </a:t>
            </a:r>
            <a:r>
              <a:rPr lang="fr-FR" dirty="0" err="1" smtClean="0"/>
              <a:t>element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Example</a:t>
            </a:r>
            <a:r>
              <a:rPr lang="fr-FR" sz="2800" dirty="0" smtClean="0"/>
              <a:t>:</a:t>
            </a:r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62261" y="1921396"/>
            <a:ext cx="8785225" cy="21602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p&gt;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Hello 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by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jQuery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!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p&gt;</a:t>
            </a:r>
          </a:p>
          <a:p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>
                <a:latin typeface="Courier New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>
                <a:latin typeface="Courier New"/>
                <a:cs typeface="Courier New"/>
              </a:rPr>
              <a:t>   </a:t>
            </a:r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"p"</a:t>
            </a:r>
            <a:r>
              <a:rPr lang="en-US" sz="1600" b="1" dirty="0" smtClean="0">
                <a:latin typeface="Courier New"/>
                <a:cs typeface="Courier New"/>
              </a:rPr>
              <a:t>).</a:t>
            </a:r>
            <a:r>
              <a:rPr lang="en-US" sz="1600" b="1" dirty="0">
                <a:latin typeface="Courier New"/>
                <a:cs typeface="Courier New"/>
              </a:rPr>
              <a:t>prepend(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"&lt;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em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&gt;Before&lt;/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em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&gt;"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</a:t>
            </a:r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"p"</a:t>
            </a:r>
            <a:r>
              <a:rPr lang="en-US" sz="1600" b="1" dirty="0" smtClean="0">
                <a:latin typeface="Courier New"/>
                <a:cs typeface="Courier New"/>
              </a:rPr>
              <a:t>).</a:t>
            </a:r>
            <a:r>
              <a:rPr lang="en-US" sz="1600" b="1" dirty="0">
                <a:latin typeface="Courier New"/>
                <a:cs typeface="Courier New"/>
              </a:rPr>
              <a:t>append(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"&lt;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em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&gt;After&lt;/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em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&gt;"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&lt;/script&gt;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62262" y="4657700"/>
            <a:ext cx="8785225" cy="432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&lt;p&gt;&lt;</a:t>
            </a:r>
            <a:r>
              <a:rPr lang="en-US" sz="1600" b="1" dirty="0" err="1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em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ＭＳ Ｐゴシック" pitchFamily="1" charset="-128"/>
                <a:cs typeface="Courier New"/>
              </a:rPr>
              <a:t>Before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</a:t>
            </a:r>
            <a:r>
              <a:rPr lang="en-US" sz="1600" b="1" dirty="0" err="1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em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Hello by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jQuery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!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</a:t>
            </a:r>
            <a:r>
              <a:rPr lang="en-US" sz="1600" b="1" dirty="0" err="1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em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After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</a:t>
            </a:r>
            <a:r>
              <a:rPr lang="en-US" sz="1600" b="1" dirty="0" err="1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em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&gt;&lt;/p&gt;</a:t>
            </a:r>
          </a:p>
        </p:txBody>
      </p:sp>
      <p:cxnSp>
        <p:nvCxnSpPr>
          <p:cNvPr id="7" name="Connecteur droit avec flèche 6"/>
          <p:cNvCxnSpPr>
            <a:stCxn id="5" idx="2"/>
            <a:endCxn id="6" idx="0"/>
          </p:cNvCxnSpPr>
          <p:nvPr/>
        </p:nvCxnSpPr>
        <p:spPr>
          <a:xfrm>
            <a:off x="4554874" y="4081636"/>
            <a:ext cx="1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45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Insert </a:t>
            </a:r>
            <a:r>
              <a:rPr lang="fr-FR" dirty="0" err="1" smtClean="0"/>
              <a:t>outside</a:t>
            </a:r>
            <a:r>
              <a:rPr lang="fr-FR" dirty="0" smtClean="0"/>
              <a:t> an </a:t>
            </a:r>
            <a:r>
              <a:rPr lang="fr-FR" dirty="0" err="1" smtClean="0"/>
              <a:t>element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800" dirty="0" smtClean="0"/>
          </a:p>
          <a:p>
            <a:r>
              <a:rPr lang="fr-FR" sz="2800" i="1" dirty="0" smtClean="0"/>
              <a:t>.</a:t>
            </a:r>
            <a:r>
              <a:rPr lang="fr-FR" sz="2800" i="1" dirty="0" err="1" smtClean="0"/>
              <a:t>insertBefore</a:t>
            </a:r>
            <a:r>
              <a:rPr lang="fr-FR" sz="2800" i="1" dirty="0" smtClean="0"/>
              <a:t>( </a:t>
            </a:r>
            <a:r>
              <a:rPr lang="fr-FR" sz="2800" i="1" dirty="0" err="1" smtClean="0"/>
              <a:t>selector</a:t>
            </a:r>
            <a:r>
              <a:rPr lang="fr-FR" sz="2800" i="1" dirty="0" smtClean="0"/>
              <a:t> )</a:t>
            </a:r>
          </a:p>
          <a:p>
            <a:pPr lvl="1"/>
            <a:r>
              <a:rPr lang="fr-FR" sz="2400" dirty="0" smtClean="0"/>
              <a:t>Insert </a:t>
            </a:r>
            <a:r>
              <a:rPr lang="fr-FR" sz="2400" dirty="0" err="1" smtClean="0"/>
              <a:t>every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</a:t>
            </a:r>
            <a:r>
              <a:rPr lang="fr-FR" sz="2400" dirty="0" smtClean="0"/>
              <a:t> in the set of </a:t>
            </a:r>
            <a:r>
              <a:rPr lang="fr-FR" sz="2400" dirty="0" err="1" smtClean="0"/>
              <a:t>matched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elements</a:t>
            </a:r>
            <a:r>
              <a:rPr lang="fr-FR" sz="2400" dirty="0" smtClean="0"/>
              <a:t> </a:t>
            </a:r>
            <a:r>
              <a:rPr lang="fr-FR" sz="2400" dirty="0" err="1" smtClean="0"/>
              <a:t>before</a:t>
            </a:r>
            <a:r>
              <a:rPr lang="fr-FR" sz="2400" dirty="0" smtClean="0"/>
              <a:t> the </a:t>
            </a:r>
            <a:r>
              <a:rPr lang="fr-FR" sz="2400" dirty="0" err="1" smtClean="0"/>
              <a:t>target</a:t>
            </a:r>
            <a:endParaRPr lang="fr-FR" sz="2400" dirty="0" smtClean="0"/>
          </a:p>
          <a:p>
            <a:pPr lvl="1"/>
            <a:endParaRPr lang="fr-FR" sz="2400" dirty="0" smtClean="0"/>
          </a:p>
          <a:p>
            <a:r>
              <a:rPr lang="fr-FR" sz="2800" i="1" dirty="0" smtClean="0"/>
              <a:t>.</a:t>
            </a:r>
            <a:r>
              <a:rPr lang="fr-FR" sz="2800" i="1" dirty="0" err="1" smtClean="0"/>
              <a:t>insertAfter</a:t>
            </a:r>
            <a:r>
              <a:rPr lang="fr-FR" sz="2800" i="1" dirty="0" smtClean="0"/>
              <a:t>( </a:t>
            </a:r>
            <a:r>
              <a:rPr lang="fr-FR" sz="2800" i="1" dirty="0" err="1" smtClean="0"/>
              <a:t>selector</a:t>
            </a:r>
            <a:r>
              <a:rPr lang="fr-FR" sz="2800" i="1" dirty="0" smtClean="0"/>
              <a:t> )</a:t>
            </a:r>
          </a:p>
          <a:p>
            <a:pPr lvl="1"/>
            <a:r>
              <a:rPr lang="fr-FR" sz="2400" dirty="0" smtClean="0"/>
              <a:t>Insert </a:t>
            </a:r>
            <a:r>
              <a:rPr lang="fr-FR" sz="2400" dirty="0" err="1" smtClean="0"/>
              <a:t>every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</a:t>
            </a:r>
            <a:r>
              <a:rPr lang="fr-FR" sz="2400" dirty="0" smtClean="0"/>
              <a:t> in the set of </a:t>
            </a:r>
            <a:r>
              <a:rPr lang="fr-FR" sz="2400" dirty="0" err="1" smtClean="0"/>
              <a:t>matched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elements</a:t>
            </a:r>
            <a:r>
              <a:rPr lang="fr-FR" sz="2400" dirty="0" smtClean="0"/>
              <a:t> </a:t>
            </a:r>
            <a:r>
              <a:rPr lang="fr-FR" sz="2400" dirty="0" err="1" smtClean="0"/>
              <a:t>after</a:t>
            </a:r>
            <a:r>
              <a:rPr lang="fr-FR" sz="2400" dirty="0" smtClean="0"/>
              <a:t> the </a:t>
            </a:r>
            <a:r>
              <a:rPr lang="fr-FR" sz="2400" dirty="0" err="1" smtClean="0"/>
              <a:t>target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pic>
        <p:nvPicPr>
          <p:cNvPr id="7" name="Picture 2" descr="D:\Users\Renaud\Desktop\StageFinEtudesSupinfo\Icons-New\v3\Min\Import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2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Insert </a:t>
            </a:r>
            <a:r>
              <a:rPr lang="fr-FR" dirty="0" err="1" smtClean="0"/>
              <a:t>outside</a:t>
            </a:r>
            <a:r>
              <a:rPr lang="fr-FR" dirty="0" smtClean="0"/>
              <a:t> an </a:t>
            </a:r>
            <a:r>
              <a:rPr lang="fr-FR" dirty="0" err="1" smtClean="0"/>
              <a:t>element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Example</a:t>
            </a:r>
            <a:r>
              <a:rPr lang="fr-FR" sz="2800" dirty="0" smtClean="0"/>
              <a:t>:</a:t>
            </a:r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62261" y="1849388"/>
            <a:ext cx="8785225" cy="21602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&lt;p&gt;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Hello by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jQuery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!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&lt;/p&gt;</a:t>
            </a:r>
          </a:p>
          <a:p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>
                <a:latin typeface="Courier New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>
                <a:latin typeface="Courier New"/>
                <a:cs typeface="Courier New"/>
              </a:rPr>
              <a:t>   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"&lt;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em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&gt;Before&lt;/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em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&gt;"</a:t>
            </a:r>
            <a:r>
              <a:rPr lang="en-US" sz="1600" b="1" dirty="0">
                <a:latin typeface="Courier New"/>
                <a:cs typeface="Courier New"/>
              </a:rPr>
              <a:t>).</a:t>
            </a:r>
            <a:r>
              <a:rPr lang="en-US" sz="1600" b="1" dirty="0" err="1">
                <a:latin typeface="Courier New"/>
                <a:cs typeface="Courier New"/>
              </a:rPr>
              <a:t>insertBefore</a:t>
            </a:r>
            <a:r>
              <a:rPr lang="en-US" sz="1600" b="1" dirty="0" smtClean="0">
                <a:latin typeface="Courier New"/>
                <a:cs typeface="Courier New"/>
              </a:rPr>
              <a:t>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"p"</a:t>
            </a:r>
            <a:r>
              <a:rPr lang="en-US" sz="1600" b="1" dirty="0" smtClean="0">
                <a:latin typeface="Courier New"/>
                <a:cs typeface="Courier New"/>
              </a:rPr>
              <a:t>);</a:t>
            </a:r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>
                <a:latin typeface="Courier New"/>
                <a:cs typeface="Courier New"/>
              </a:rPr>
              <a:t>   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"&lt;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em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&gt;After&lt;/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em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&gt;"</a:t>
            </a:r>
            <a:r>
              <a:rPr lang="en-US" sz="1600" b="1" dirty="0">
                <a:latin typeface="Courier New"/>
                <a:cs typeface="Courier New"/>
              </a:rPr>
              <a:t>).</a:t>
            </a:r>
            <a:r>
              <a:rPr lang="en-US" sz="1600" b="1" dirty="0" err="1">
                <a:latin typeface="Courier New"/>
                <a:cs typeface="Courier New"/>
              </a:rPr>
              <a:t>insertAfter</a:t>
            </a:r>
            <a:r>
              <a:rPr lang="en-US" sz="1600" b="1" dirty="0" smtClean="0">
                <a:latin typeface="Courier New"/>
                <a:cs typeface="Courier New"/>
              </a:rPr>
              <a:t>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"p"</a:t>
            </a:r>
            <a:r>
              <a:rPr lang="en-US" sz="1600" b="1" dirty="0" smtClean="0">
                <a:latin typeface="Courier New"/>
                <a:cs typeface="Courier New"/>
              </a:rPr>
              <a:t>);</a:t>
            </a:r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&lt;/script&gt;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62262" y="4657700"/>
            <a:ext cx="8785225" cy="432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</a:t>
            </a:r>
            <a:r>
              <a:rPr lang="en-US" sz="1600" b="1" dirty="0" err="1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em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ＭＳ Ｐゴシック" pitchFamily="1" charset="-128"/>
                <a:cs typeface="Courier New"/>
              </a:rPr>
              <a:t>Before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</a:t>
            </a:r>
            <a:r>
              <a:rPr lang="en-US" sz="1600" b="1" dirty="0" err="1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em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&gt;&lt;p&gt;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Hello by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jQuery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!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&lt;/p&gt;&lt;</a:t>
            </a:r>
            <a:r>
              <a:rPr lang="en-US" sz="1600" b="1" dirty="0" err="1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em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After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</a:t>
            </a:r>
            <a:r>
              <a:rPr lang="en-US" sz="1600" b="1" dirty="0" err="1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em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</a:p>
        </p:txBody>
      </p:sp>
      <p:cxnSp>
        <p:nvCxnSpPr>
          <p:cNvPr id="7" name="Connecteur droit avec flèche 6"/>
          <p:cNvCxnSpPr>
            <a:stCxn id="5" idx="2"/>
            <a:endCxn id="6" idx="0"/>
          </p:cNvCxnSpPr>
          <p:nvPr/>
        </p:nvCxnSpPr>
        <p:spPr>
          <a:xfrm>
            <a:off x="4554874" y="4009628"/>
            <a:ext cx="1" cy="64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61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Wrappers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800" dirty="0" smtClean="0"/>
          </a:p>
          <a:p>
            <a:r>
              <a:rPr lang="fr-FR" sz="2800" i="1" dirty="0" smtClean="0"/>
              <a:t>.</a:t>
            </a:r>
            <a:r>
              <a:rPr lang="fr-FR" sz="2800" i="1" dirty="0" err="1" smtClean="0"/>
              <a:t>wrap</a:t>
            </a:r>
            <a:r>
              <a:rPr lang="fr-FR" sz="2800" i="1" dirty="0" smtClean="0"/>
              <a:t>( </a:t>
            </a:r>
            <a:r>
              <a:rPr lang="fr-FR" sz="2800" i="1" dirty="0" err="1" smtClean="0"/>
              <a:t>wrappingElement</a:t>
            </a:r>
            <a:r>
              <a:rPr lang="fr-FR" sz="2800" i="1" dirty="0" smtClean="0"/>
              <a:t> )</a:t>
            </a:r>
          </a:p>
          <a:p>
            <a:pPr lvl="1"/>
            <a:r>
              <a:rPr lang="fr-FR" sz="2400" dirty="0" err="1" smtClean="0"/>
              <a:t>Wrap</a:t>
            </a:r>
            <a:r>
              <a:rPr lang="fr-FR" sz="2400" dirty="0" smtClean="0"/>
              <a:t> an HTML structure </a:t>
            </a:r>
            <a:r>
              <a:rPr lang="fr-FR" sz="2400" dirty="0" err="1" smtClean="0"/>
              <a:t>around</a:t>
            </a:r>
            <a:r>
              <a:rPr lang="fr-FR" sz="2400" dirty="0" smtClean="0"/>
              <a:t> </a:t>
            </a:r>
            <a:r>
              <a:rPr lang="fr-FR" sz="2400" dirty="0" err="1" smtClean="0"/>
              <a:t>each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</a:t>
            </a:r>
            <a:r>
              <a:rPr lang="fr-FR" sz="2400" dirty="0" smtClean="0"/>
              <a:t> in the set of </a:t>
            </a:r>
            <a:r>
              <a:rPr lang="fr-FR" sz="2400" dirty="0" err="1" smtClean="0"/>
              <a:t>matched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elements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pic>
        <p:nvPicPr>
          <p:cNvPr id="6" name="Picture 2" descr="D:\Users\Renaud\Desktop\StageFinEtudesSupinfo\Icons-New\v3\Min\Import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35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Wrappers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1057300"/>
            <a:ext cx="8802226" cy="20162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</a:t>
            </a:r>
            <a:endParaRPr lang="en-US" sz="1600" b="1" dirty="0" smtClean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   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It’s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gonna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 be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legen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..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.</a:t>
            </a:r>
          </a:p>
          <a:p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/p&gt;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&lt;p&gt; 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wait for it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&lt;/p&gt;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...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dary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 !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&lt;/p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>
                <a:latin typeface="Courier New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pPr lvl="1"/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".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test"</a:t>
            </a:r>
            <a:r>
              <a:rPr lang="en-US" sz="1600" b="1" dirty="0">
                <a:latin typeface="Courier New"/>
                <a:cs typeface="Courier New"/>
              </a:rPr>
              <a:t>).wrap(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"&lt;div 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class=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'barney' /&gt;"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&lt;/script&gt;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13" name="Rectangle à coins arrondis 4"/>
          <p:cNvSpPr/>
          <p:nvPr/>
        </p:nvSpPr>
        <p:spPr>
          <a:xfrm>
            <a:off x="179512" y="3217540"/>
            <a:ext cx="8802226" cy="20162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&lt;div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barney"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   &lt;p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It’s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gonna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 be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legen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...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&lt;/p&gt;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&lt;/div&gt;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&lt;p&gt; 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wait for it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&lt;/p&gt;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</a:t>
            </a:r>
            <a:r>
              <a:rPr lang="en-US" sz="1600" b="1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div </a:t>
            </a:r>
            <a:r>
              <a:rPr lang="en-US" sz="1600" b="1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smtClean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barney"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   &lt;p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...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dary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 !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&lt;/p&gt;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&lt;/div&gt;</a:t>
            </a:r>
          </a:p>
        </p:txBody>
      </p:sp>
      <p:sp>
        <p:nvSpPr>
          <p:cNvPr id="7" name="Down Arrow 6"/>
          <p:cNvSpPr/>
          <p:nvPr/>
        </p:nvSpPr>
        <p:spPr>
          <a:xfrm>
            <a:off x="6156176" y="2713484"/>
            <a:ext cx="360040" cy="79208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06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Copy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i="1" dirty="0" smtClean="0"/>
              <a:t>.clone()</a:t>
            </a:r>
          </a:p>
          <a:p>
            <a:pPr lvl="1"/>
            <a:r>
              <a:rPr lang="fr-FR" sz="2400" dirty="0" err="1" smtClean="0"/>
              <a:t>Create</a:t>
            </a:r>
            <a:r>
              <a:rPr lang="fr-FR" sz="2400" dirty="0" smtClean="0"/>
              <a:t> a </a:t>
            </a:r>
            <a:r>
              <a:rPr lang="fr-FR" sz="2400" dirty="0" err="1" smtClean="0"/>
              <a:t>deep</a:t>
            </a:r>
            <a:r>
              <a:rPr lang="fr-FR" sz="2400" dirty="0" smtClean="0"/>
              <a:t> copy of the set of </a:t>
            </a:r>
            <a:r>
              <a:rPr lang="fr-FR" sz="2400" dirty="0" err="1" smtClean="0"/>
              <a:t>matched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elements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sp>
        <p:nvSpPr>
          <p:cNvPr id="14" name="Rectangle à coins arrondis 5"/>
          <p:cNvSpPr/>
          <p:nvPr/>
        </p:nvSpPr>
        <p:spPr>
          <a:xfrm>
            <a:off x="162262" y="2137420"/>
            <a:ext cx="8802226" cy="17281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r>
              <a:rPr lang="en-US" sz="1600" b="1" dirty="0" err="1" smtClean="0">
                <a:latin typeface="Courier New"/>
                <a:ea typeface="ＭＳ Ｐゴシック" pitchFamily="1" charset="-128"/>
                <a:cs typeface="Courier New"/>
              </a:rPr>
              <a:t>Kage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bunshin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 no </a:t>
            </a:r>
            <a:r>
              <a:rPr lang="en-US" sz="1600" b="1" dirty="0" err="1" smtClean="0">
                <a:latin typeface="Courier New"/>
                <a:ea typeface="ＭＳ Ｐゴシック" pitchFamily="1" charset="-128"/>
                <a:cs typeface="Courier New"/>
              </a:rPr>
              <a:t>jutsu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!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p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</a:p>
          <a:p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>
                <a:latin typeface="Courier New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”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>
                <a:latin typeface="Courier New"/>
                <a:cs typeface="Courier New"/>
              </a:rPr>
              <a:t>	</a:t>
            </a:r>
            <a:r>
              <a:rPr lang="en-US" sz="1600" b="1" dirty="0" smtClean="0">
                <a:latin typeface="Courier New"/>
                <a:cs typeface="Courier New"/>
              </a:rPr>
              <a:t>$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".test"</a:t>
            </a:r>
            <a:r>
              <a:rPr lang="en-US" sz="1600" b="1" dirty="0">
                <a:latin typeface="Courier New"/>
                <a:cs typeface="Courier New"/>
              </a:rPr>
              <a:t>).clone().</a:t>
            </a:r>
            <a:r>
              <a:rPr lang="en-US" sz="1600" b="1" dirty="0" err="1">
                <a:latin typeface="Courier New"/>
                <a:cs typeface="Courier New"/>
              </a:rPr>
              <a:t>appendTo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"body"</a:t>
            </a:r>
            <a:r>
              <a:rPr lang="en-US" sz="1600" b="1" dirty="0">
                <a:latin typeface="Courier New"/>
                <a:cs typeface="Courier New"/>
              </a:rPr>
              <a:t>)</a:t>
            </a:r>
            <a:r>
              <a:rPr lang="en-US" sz="1600" b="1" dirty="0" smtClean="0">
                <a:latin typeface="Courier New"/>
                <a:cs typeface="Courier New"/>
              </a:rPr>
              <a:t>;</a:t>
            </a:r>
          </a:p>
          <a:p>
            <a:r>
              <a:rPr lang="en-US" sz="1600" b="1" dirty="0">
                <a:latin typeface="Courier New"/>
                <a:cs typeface="Courier New"/>
              </a:rPr>
              <a:t>	</a:t>
            </a:r>
            <a:r>
              <a:rPr lang="en-US" sz="1600" b="1" dirty="0" smtClean="0">
                <a:latin typeface="Courier New"/>
                <a:cs typeface="Courier New"/>
              </a:rPr>
              <a:t>$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".test"</a:t>
            </a:r>
            <a:r>
              <a:rPr lang="en-US" sz="1600" b="1" dirty="0">
                <a:latin typeface="Courier New"/>
                <a:cs typeface="Courier New"/>
              </a:rPr>
              <a:t>).clone().</a:t>
            </a:r>
            <a:r>
              <a:rPr lang="en-US" sz="1600" b="1" dirty="0" err="1">
                <a:latin typeface="Courier New"/>
                <a:cs typeface="Courier New"/>
              </a:rPr>
              <a:t>appendTo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"body"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&lt;/script&gt;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15" name="Rectangle à coins arrondis 5"/>
          <p:cNvSpPr/>
          <p:nvPr/>
        </p:nvSpPr>
        <p:spPr>
          <a:xfrm>
            <a:off x="162262" y="4009628"/>
            <a:ext cx="8802226" cy="1224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&lt;p </a:t>
            </a:r>
            <a:r>
              <a:rPr lang="en-US" sz="1600" b="1" dirty="0">
                <a:solidFill>
                  <a:srgbClr val="C00000"/>
                </a:solidFill>
                <a:latin typeface="Courier"/>
                <a:ea typeface="ＭＳ Ｐゴシック" pitchFamily="1" charset="-128"/>
                <a:cs typeface="Courier"/>
              </a:rPr>
              <a:t>class</a:t>
            </a:r>
            <a:r>
              <a:rPr lang="en-US" sz="1600" b="1" dirty="0">
                <a:solidFill>
                  <a:srgbClr val="4D4D4D"/>
                </a:solidFill>
                <a:latin typeface="Courier"/>
                <a:ea typeface="ＭＳ Ｐゴシック" pitchFamily="1" charset="-128"/>
                <a:cs typeface="Courier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"/>
                <a:ea typeface="ＭＳ Ｐゴシック" pitchFamily="1" charset="-128"/>
                <a:cs typeface="Courier"/>
              </a:rPr>
              <a:t>"test"</a:t>
            </a:r>
            <a:r>
              <a:rPr lang="en-US" sz="1600" b="1" dirty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&gt;</a:t>
            </a:r>
            <a:r>
              <a:rPr lang="en-US" sz="1600" b="1" dirty="0" err="1">
                <a:latin typeface="Courier"/>
                <a:ea typeface="ＭＳ Ｐゴシック" pitchFamily="1" charset="-128"/>
                <a:cs typeface="Courier"/>
              </a:rPr>
              <a:t>Kage</a:t>
            </a:r>
            <a:r>
              <a:rPr lang="en-US" sz="1600" b="1" dirty="0">
                <a:latin typeface="Courier"/>
                <a:ea typeface="ＭＳ Ｐゴシック" pitchFamily="1" charset="-128"/>
                <a:cs typeface="Courier"/>
              </a:rPr>
              <a:t> </a:t>
            </a:r>
            <a:r>
              <a:rPr lang="en-US" sz="1600" b="1" dirty="0" err="1">
                <a:latin typeface="Courier"/>
                <a:ea typeface="ＭＳ Ｐゴシック" pitchFamily="1" charset="-128"/>
                <a:cs typeface="Courier"/>
              </a:rPr>
              <a:t>bunshin</a:t>
            </a:r>
            <a:r>
              <a:rPr lang="en-US" sz="1600" b="1" dirty="0">
                <a:latin typeface="Courier"/>
                <a:ea typeface="ＭＳ Ｐゴシック" pitchFamily="1" charset="-128"/>
                <a:cs typeface="Courier"/>
              </a:rPr>
              <a:t> no </a:t>
            </a:r>
            <a:r>
              <a:rPr lang="en-US" sz="1600" b="1" dirty="0" err="1">
                <a:latin typeface="Courier"/>
                <a:ea typeface="ＭＳ Ｐゴシック" pitchFamily="1" charset="-128"/>
                <a:cs typeface="Courier"/>
              </a:rPr>
              <a:t>jutsu</a:t>
            </a:r>
            <a:r>
              <a:rPr lang="en-US" sz="1600" b="1" dirty="0">
                <a:latin typeface="Courier"/>
                <a:ea typeface="ＭＳ Ｐゴシック" pitchFamily="1" charset="-128"/>
                <a:cs typeface="Courier"/>
              </a:rPr>
              <a:t>!</a:t>
            </a:r>
            <a:r>
              <a:rPr lang="en-US" sz="1600" b="1" dirty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&lt;/p</a:t>
            </a:r>
            <a:r>
              <a:rPr lang="en-US" sz="1600" b="1" dirty="0" smtClean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&gt;</a:t>
            </a:r>
          </a:p>
          <a:p>
            <a:r>
              <a:rPr lang="en-US" sz="1600" b="1" dirty="0" smtClean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&lt;</a:t>
            </a:r>
            <a:r>
              <a:rPr lang="en-US" sz="1600" b="1" dirty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p </a:t>
            </a:r>
            <a:r>
              <a:rPr lang="en-US" sz="1600" b="1" dirty="0">
                <a:solidFill>
                  <a:srgbClr val="C00000"/>
                </a:solidFill>
                <a:latin typeface="Courier"/>
                <a:ea typeface="ＭＳ Ｐゴシック" pitchFamily="1" charset="-128"/>
                <a:cs typeface="Courier"/>
              </a:rPr>
              <a:t>class</a:t>
            </a:r>
            <a:r>
              <a:rPr lang="en-US" sz="1600" b="1" dirty="0">
                <a:solidFill>
                  <a:srgbClr val="4D4D4D"/>
                </a:solidFill>
                <a:latin typeface="Courier"/>
                <a:ea typeface="ＭＳ Ｐゴシック" pitchFamily="1" charset="-128"/>
                <a:cs typeface="Courier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"/>
                <a:ea typeface="ＭＳ Ｐゴシック" pitchFamily="1" charset="-128"/>
                <a:cs typeface="Courier"/>
              </a:rPr>
              <a:t>"test"</a:t>
            </a:r>
            <a:r>
              <a:rPr lang="en-US" sz="1600" b="1" dirty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&gt;</a:t>
            </a:r>
            <a:r>
              <a:rPr lang="en-US" sz="1600" b="1" dirty="0" err="1">
                <a:latin typeface="Courier"/>
                <a:ea typeface="ＭＳ Ｐゴシック" pitchFamily="1" charset="-128"/>
                <a:cs typeface="Courier"/>
              </a:rPr>
              <a:t>Kage</a:t>
            </a:r>
            <a:r>
              <a:rPr lang="en-US" sz="1600" b="1" dirty="0">
                <a:latin typeface="Courier"/>
                <a:ea typeface="ＭＳ Ｐゴシック" pitchFamily="1" charset="-128"/>
                <a:cs typeface="Courier"/>
              </a:rPr>
              <a:t> </a:t>
            </a:r>
            <a:r>
              <a:rPr lang="en-US" sz="1600" b="1" dirty="0" err="1">
                <a:latin typeface="Courier"/>
                <a:ea typeface="ＭＳ Ｐゴシック" pitchFamily="1" charset="-128"/>
                <a:cs typeface="Courier"/>
              </a:rPr>
              <a:t>bunshin</a:t>
            </a:r>
            <a:r>
              <a:rPr lang="en-US" sz="1600" b="1" dirty="0">
                <a:latin typeface="Courier"/>
                <a:ea typeface="ＭＳ Ｐゴシック" pitchFamily="1" charset="-128"/>
                <a:cs typeface="Courier"/>
              </a:rPr>
              <a:t> no </a:t>
            </a:r>
            <a:r>
              <a:rPr lang="en-US" sz="1600" b="1" dirty="0" err="1">
                <a:latin typeface="Courier"/>
                <a:ea typeface="ＭＳ Ｐゴシック" pitchFamily="1" charset="-128"/>
                <a:cs typeface="Courier"/>
              </a:rPr>
              <a:t>jutsu</a:t>
            </a:r>
            <a:r>
              <a:rPr lang="en-US" sz="1600" b="1" dirty="0">
                <a:latin typeface="Courier"/>
                <a:ea typeface="ＭＳ Ｐゴシック" pitchFamily="1" charset="-128"/>
                <a:cs typeface="Courier"/>
              </a:rPr>
              <a:t>!</a:t>
            </a:r>
            <a:r>
              <a:rPr lang="en-US" sz="1600" b="1" dirty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&lt;/p</a:t>
            </a:r>
            <a:r>
              <a:rPr lang="en-US" sz="1600" b="1" dirty="0" smtClean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&gt;</a:t>
            </a:r>
          </a:p>
          <a:p>
            <a:r>
              <a:rPr lang="en-US" sz="1600" b="1" dirty="0" smtClean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&lt;</a:t>
            </a:r>
            <a:r>
              <a:rPr lang="en-US" sz="1600" b="1" dirty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p </a:t>
            </a:r>
            <a:r>
              <a:rPr lang="en-US" sz="1600" b="1" dirty="0">
                <a:solidFill>
                  <a:srgbClr val="C00000"/>
                </a:solidFill>
                <a:latin typeface="Courier"/>
                <a:ea typeface="ＭＳ Ｐゴシック" pitchFamily="1" charset="-128"/>
                <a:cs typeface="Courier"/>
              </a:rPr>
              <a:t>class</a:t>
            </a:r>
            <a:r>
              <a:rPr lang="en-US" sz="1600" b="1" dirty="0">
                <a:solidFill>
                  <a:srgbClr val="4D4D4D"/>
                </a:solidFill>
                <a:latin typeface="Courier"/>
                <a:ea typeface="ＭＳ Ｐゴシック" pitchFamily="1" charset="-128"/>
                <a:cs typeface="Courier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"/>
                <a:ea typeface="ＭＳ Ｐゴシック" pitchFamily="1" charset="-128"/>
                <a:cs typeface="Courier"/>
              </a:rPr>
              <a:t>"test"</a:t>
            </a:r>
            <a:r>
              <a:rPr lang="en-US" sz="1600" b="1" dirty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&gt;</a:t>
            </a:r>
            <a:r>
              <a:rPr lang="en-US" sz="1600" b="1" dirty="0" err="1">
                <a:latin typeface="Courier"/>
                <a:ea typeface="ＭＳ Ｐゴシック" pitchFamily="1" charset="-128"/>
                <a:cs typeface="Courier"/>
              </a:rPr>
              <a:t>Kage</a:t>
            </a:r>
            <a:r>
              <a:rPr lang="en-US" sz="1600" b="1" dirty="0">
                <a:latin typeface="Courier"/>
                <a:ea typeface="ＭＳ Ｐゴシック" pitchFamily="1" charset="-128"/>
                <a:cs typeface="Courier"/>
              </a:rPr>
              <a:t> </a:t>
            </a:r>
            <a:r>
              <a:rPr lang="en-US" sz="1600" b="1" dirty="0" err="1">
                <a:latin typeface="Courier"/>
                <a:ea typeface="ＭＳ Ｐゴシック" pitchFamily="1" charset="-128"/>
                <a:cs typeface="Courier"/>
              </a:rPr>
              <a:t>bunshin</a:t>
            </a:r>
            <a:r>
              <a:rPr lang="en-US" sz="1600" b="1" dirty="0">
                <a:latin typeface="Courier"/>
                <a:ea typeface="ＭＳ Ｐゴシック" pitchFamily="1" charset="-128"/>
                <a:cs typeface="Courier"/>
              </a:rPr>
              <a:t> no </a:t>
            </a:r>
            <a:r>
              <a:rPr lang="en-US" sz="1600" b="1" dirty="0" err="1">
                <a:latin typeface="Courier"/>
                <a:ea typeface="ＭＳ Ｐゴシック" pitchFamily="1" charset="-128"/>
                <a:cs typeface="Courier"/>
              </a:rPr>
              <a:t>jutsu</a:t>
            </a:r>
            <a:r>
              <a:rPr lang="en-US" sz="1600" b="1" dirty="0">
                <a:latin typeface="Courier"/>
                <a:ea typeface="ＭＳ Ｐゴシック" pitchFamily="1" charset="-128"/>
                <a:cs typeface="Courier"/>
              </a:rPr>
              <a:t>!</a:t>
            </a:r>
            <a:r>
              <a:rPr lang="en-US" sz="1600" b="1" dirty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&lt;/p&gt;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&lt;p </a:t>
            </a:r>
            <a:r>
              <a:rPr lang="en-US" sz="1600" b="1" dirty="0">
                <a:solidFill>
                  <a:srgbClr val="C00000"/>
                </a:solidFill>
                <a:latin typeface="Courier"/>
                <a:ea typeface="ＭＳ Ｐゴシック" pitchFamily="1" charset="-128"/>
                <a:cs typeface="Courier"/>
              </a:rPr>
              <a:t>class</a:t>
            </a:r>
            <a:r>
              <a:rPr lang="en-US" sz="1600" b="1" dirty="0">
                <a:solidFill>
                  <a:srgbClr val="4D4D4D"/>
                </a:solidFill>
                <a:latin typeface="Courier"/>
                <a:ea typeface="ＭＳ Ｐゴシック" pitchFamily="1" charset="-128"/>
                <a:cs typeface="Courier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"/>
                <a:ea typeface="ＭＳ Ｐゴシック" pitchFamily="1" charset="-128"/>
                <a:cs typeface="Courier"/>
              </a:rPr>
              <a:t>"test"</a:t>
            </a:r>
            <a:r>
              <a:rPr lang="en-US" sz="1600" b="1" dirty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&gt;</a:t>
            </a:r>
            <a:r>
              <a:rPr lang="en-US" sz="1600" b="1" dirty="0" err="1">
                <a:latin typeface="Courier"/>
                <a:ea typeface="ＭＳ Ｐゴシック" pitchFamily="1" charset="-128"/>
                <a:cs typeface="Courier"/>
              </a:rPr>
              <a:t>Kage</a:t>
            </a:r>
            <a:r>
              <a:rPr lang="en-US" sz="1600" b="1" dirty="0">
                <a:latin typeface="Courier"/>
                <a:ea typeface="ＭＳ Ｐゴシック" pitchFamily="1" charset="-128"/>
                <a:cs typeface="Courier"/>
              </a:rPr>
              <a:t> </a:t>
            </a:r>
            <a:r>
              <a:rPr lang="en-US" sz="1600" b="1" dirty="0" err="1">
                <a:latin typeface="Courier"/>
                <a:ea typeface="ＭＳ Ｐゴシック" pitchFamily="1" charset="-128"/>
                <a:cs typeface="Courier"/>
              </a:rPr>
              <a:t>bunshin</a:t>
            </a:r>
            <a:r>
              <a:rPr lang="en-US" sz="1600" b="1" dirty="0">
                <a:latin typeface="Courier"/>
                <a:ea typeface="ＭＳ Ｐゴシック" pitchFamily="1" charset="-128"/>
                <a:cs typeface="Courier"/>
              </a:rPr>
              <a:t> no </a:t>
            </a:r>
            <a:r>
              <a:rPr lang="en-US" sz="1600" b="1" dirty="0" err="1">
                <a:latin typeface="Courier"/>
                <a:ea typeface="ＭＳ Ｐゴシック" pitchFamily="1" charset="-128"/>
                <a:cs typeface="Courier"/>
              </a:rPr>
              <a:t>jutsu</a:t>
            </a:r>
            <a:r>
              <a:rPr lang="en-US" sz="1600" b="1" dirty="0">
                <a:latin typeface="Courier"/>
                <a:ea typeface="ＭＳ Ｐゴシック" pitchFamily="1" charset="-128"/>
                <a:cs typeface="Courier"/>
              </a:rPr>
              <a:t>!</a:t>
            </a:r>
            <a:r>
              <a:rPr lang="en-US" sz="1600" b="1" dirty="0">
                <a:solidFill>
                  <a:srgbClr val="0070C0"/>
                </a:solidFill>
                <a:latin typeface="Courier"/>
                <a:ea typeface="ＭＳ Ｐゴシック" pitchFamily="1" charset="-128"/>
                <a:cs typeface="Courier"/>
              </a:rPr>
              <a:t>&lt;/p&gt;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156176" y="3649588"/>
            <a:ext cx="360040" cy="5760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74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Remove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i="1" dirty="0" smtClean="0"/>
              <a:t>.</a:t>
            </a:r>
            <a:r>
              <a:rPr lang="fr-FR" sz="2800" i="1" dirty="0" err="1" smtClean="0"/>
              <a:t>remove</a:t>
            </a:r>
            <a:r>
              <a:rPr lang="fr-FR" sz="2800" i="1" dirty="0" smtClean="0"/>
              <a:t>()</a:t>
            </a:r>
          </a:p>
          <a:p>
            <a:pPr lvl="1"/>
            <a:r>
              <a:rPr lang="fr-FR" sz="2400" dirty="0" err="1" smtClean="0"/>
              <a:t>Remove</a:t>
            </a:r>
            <a:r>
              <a:rPr lang="fr-FR" sz="2400" dirty="0" smtClean="0"/>
              <a:t> the set of </a:t>
            </a:r>
            <a:r>
              <a:rPr lang="fr-FR" sz="2400" dirty="0" err="1" smtClean="0"/>
              <a:t>matched</a:t>
            </a:r>
            <a:r>
              <a:rPr lang="fr-FR" sz="2400" dirty="0" smtClean="0"/>
              <a:t> </a:t>
            </a:r>
            <a:r>
              <a:rPr lang="fr-FR" sz="2400" dirty="0" err="1" smtClean="0"/>
              <a:t>elements</a:t>
            </a:r>
            <a:r>
              <a:rPr lang="fr-FR" sz="2400" dirty="0" smtClean="0"/>
              <a:t> </a:t>
            </a:r>
            <a:r>
              <a:rPr lang="fr-FR" sz="2400" dirty="0" err="1" smtClean="0"/>
              <a:t>from</a:t>
            </a:r>
            <a:r>
              <a:rPr lang="fr-FR" sz="2400" dirty="0" smtClean="0"/>
              <a:t> the DOM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62261" y="2209428"/>
            <a:ext cx="8785225" cy="1800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It’s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gonna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 be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legen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...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&lt;/p&gt;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&lt;p&gt; 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wait for it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&lt;/p&gt;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...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dary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 !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&lt;/p&gt;</a:t>
            </a:r>
          </a:p>
          <a:p>
            <a:endParaRPr lang="en-US" sz="1600" b="1" dirty="0">
              <a:solidFill>
                <a:srgbClr val="0070C0"/>
              </a:solidFill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>
                <a:latin typeface="Courier New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>
                <a:latin typeface="Courier New"/>
                <a:cs typeface="Courier New"/>
              </a:rPr>
              <a:t>   $(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"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p:not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(.test)"</a:t>
            </a:r>
            <a:r>
              <a:rPr lang="en-US" sz="1600" b="1" dirty="0">
                <a:latin typeface="Courier New"/>
                <a:cs typeface="Courier New"/>
              </a:rPr>
              <a:t>).remove();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&lt;/script&gt;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62262" y="4369668"/>
            <a:ext cx="8785225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It’s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gonna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 be 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legen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...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&lt;/p&gt;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&lt;p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class</a:t>
            </a:r>
            <a:r>
              <a:rPr lang="en-US" sz="1600" b="1" dirty="0">
                <a:solidFill>
                  <a:srgbClr val="4D4D4D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"test"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 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...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dary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 !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&lt;/p&gt;</a:t>
            </a:r>
          </a:p>
        </p:txBody>
      </p:sp>
      <p:sp>
        <p:nvSpPr>
          <p:cNvPr id="9" name="Down Arrow 8"/>
          <p:cNvSpPr/>
          <p:nvPr/>
        </p:nvSpPr>
        <p:spPr>
          <a:xfrm>
            <a:off x="6156176" y="3793604"/>
            <a:ext cx="360040" cy="79208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6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Free and Open Source</a:t>
            </a:r>
          </a:p>
          <a:p>
            <a:r>
              <a:rPr lang="en-US" dirty="0" smtClean="0">
                <a:ea typeface="ＭＳ Ｐゴシック" pitchFamily="34" charset="-128"/>
              </a:rPr>
              <a:t>Extendable easily!</a:t>
            </a:r>
            <a:endParaRPr lang="en-US" dirty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Has many Plugins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Image sliders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Form validators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File upload tools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Etc…</a:t>
            </a:r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Discovery</a:t>
            </a:r>
            <a:endParaRPr lang="fr-FR" dirty="0"/>
          </a:p>
        </p:txBody>
      </p:sp>
      <p:pic>
        <p:nvPicPr>
          <p:cNvPr id="49158" name="Picture 6" descr="http://basicblogtips.com/wp-content/uploads/2012/03/Premium-WordPress-Plugi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353444"/>
            <a:ext cx="2973387" cy="22304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1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89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1116013" y="0"/>
            <a:ext cx="7956550" cy="808038"/>
          </a:xfrm>
        </p:spPr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pic>
        <p:nvPicPr>
          <p:cNvPr id="8" name="Picture 2" descr="D:\Users\Renaud\Desktop\StageFinEtudesSupinfo\Icons-New\v3\Min\Ques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interrogation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1"/>
          <a:stretch/>
        </p:blipFill>
        <p:spPr>
          <a:xfrm>
            <a:off x="0" y="1273324"/>
            <a:ext cx="5656653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2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r>
              <a:rPr lang="fr-FR" dirty="0" smtClean="0"/>
              <a:t> (1/2)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Modify</a:t>
            </a:r>
            <a:r>
              <a:rPr lang="fr-FR" sz="2800" dirty="0" smtClean="0"/>
              <a:t> </a:t>
            </a:r>
            <a:r>
              <a:rPr lang="fr-FR" sz="2800" dirty="0" err="1" smtClean="0"/>
              <a:t>your</a:t>
            </a:r>
            <a:r>
              <a:rPr lang="fr-FR" sz="2800" dirty="0" smtClean="0"/>
              <a:t> </a:t>
            </a:r>
            <a:r>
              <a:rPr lang="fr-FR" sz="2800" b="1" dirty="0" smtClean="0"/>
              <a:t>solar_system.html</a:t>
            </a:r>
            <a:r>
              <a:rPr lang="fr-FR" sz="2800" dirty="0" smtClean="0"/>
              <a:t> page</a:t>
            </a:r>
          </a:p>
          <a:p>
            <a:pPr lvl="1"/>
            <a:r>
              <a:rPr lang="fr-FR" sz="2400" dirty="0" err="1" smtClean="0"/>
              <a:t>When</a:t>
            </a:r>
            <a:r>
              <a:rPr lang="fr-FR" sz="2400" dirty="0" smtClean="0"/>
              <a:t> </a:t>
            </a:r>
            <a:r>
              <a:rPr lang="fr-FR" sz="2400" dirty="0" err="1" smtClean="0"/>
              <a:t>you</a:t>
            </a:r>
            <a:r>
              <a:rPr lang="fr-FR" sz="2400" dirty="0" smtClean="0"/>
              <a:t> click on an image, </a:t>
            </a:r>
            <a:r>
              <a:rPr lang="fr-FR" sz="2400" dirty="0" err="1" smtClean="0"/>
              <a:t>it</a:t>
            </a:r>
            <a:r>
              <a:rPr lang="fr-FR" sz="2400" dirty="0" smtClean="0"/>
              <a:t> has to </a:t>
            </a:r>
            <a:r>
              <a:rPr lang="fr-FR" sz="2400" dirty="0" err="1" smtClean="0"/>
              <a:t>be</a:t>
            </a:r>
            <a:r>
              <a:rPr lang="fr-FR" sz="2400" dirty="0" smtClean="0"/>
              <a:t> </a:t>
            </a:r>
            <a:r>
              <a:rPr lang="fr-FR" sz="2400" dirty="0" err="1" smtClean="0"/>
              <a:t>displayed</a:t>
            </a:r>
            <a:r>
              <a:rPr lang="fr-FR" sz="2400" dirty="0" smtClean="0"/>
              <a:t> </a:t>
            </a:r>
            <a:r>
              <a:rPr lang="fr-FR" sz="2400" dirty="0" err="1" smtClean="0"/>
              <a:t>bigger</a:t>
            </a:r>
            <a:r>
              <a:rPr lang="fr-FR" sz="2400" dirty="0" smtClean="0"/>
              <a:t> in the center of the </a:t>
            </a:r>
            <a:r>
              <a:rPr lang="fr-FR" sz="2400" dirty="0" err="1" smtClean="0"/>
              <a:t>screen</a:t>
            </a:r>
            <a:r>
              <a:rPr lang="fr-FR" sz="2400" dirty="0" smtClean="0"/>
              <a:t> and all in background have to </a:t>
            </a:r>
            <a:r>
              <a:rPr lang="fr-FR" sz="2400" dirty="0" err="1" smtClean="0"/>
              <a:t>become</a:t>
            </a:r>
            <a:r>
              <a:rPr lang="fr-FR" sz="2400" dirty="0" smtClean="0"/>
              <a:t> </a:t>
            </a:r>
            <a:r>
              <a:rPr lang="fr-FR" sz="2400" dirty="0" err="1" smtClean="0"/>
              <a:t>darker</a:t>
            </a:r>
            <a:endParaRPr lang="fr-FR" sz="2400" dirty="0" smtClean="0"/>
          </a:p>
          <a:p>
            <a:pPr lvl="1"/>
            <a:endParaRPr lang="fr-FR" sz="2400" dirty="0"/>
          </a:p>
          <a:p>
            <a:r>
              <a:rPr lang="fr-FR" sz="2800" dirty="0" smtClean="0"/>
              <a:t>Display the </a:t>
            </a:r>
            <a:r>
              <a:rPr lang="fr-FR" sz="2800" dirty="0" err="1" smtClean="0"/>
              <a:t>bigger</a:t>
            </a:r>
            <a:r>
              <a:rPr lang="fr-FR" sz="2800" dirty="0" smtClean="0"/>
              <a:t> image </a:t>
            </a:r>
            <a:r>
              <a:rPr lang="fr-FR" sz="2800" dirty="0" err="1" smtClean="0"/>
              <a:t>with</a:t>
            </a:r>
            <a:r>
              <a:rPr lang="fr-FR" sz="2800" dirty="0" smtClean="0"/>
              <a:t> a </a:t>
            </a:r>
            <a:r>
              <a:rPr lang="fr-FR" sz="2800" dirty="0" err="1" smtClean="0"/>
              <a:t>toggle</a:t>
            </a:r>
            <a:r>
              <a:rPr lang="fr-FR" sz="2800" dirty="0" smtClean="0"/>
              <a:t> </a:t>
            </a:r>
            <a:r>
              <a:rPr lang="fr-FR" sz="2800" dirty="0" err="1" smtClean="0"/>
              <a:t>effect</a:t>
            </a:r>
            <a:endParaRPr lang="fr-FR" sz="2800" dirty="0" smtClean="0"/>
          </a:p>
          <a:p>
            <a:endParaRPr lang="fr-FR" sz="2800" dirty="0" smtClean="0"/>
          </a:p>
          <a:p>
            <a:r>
              <a:rPr lang="fr-FR" sz="2800" dirty="0" smtClean="0"/>
              <a:t>To close and return </a:t>
            </a:r>
            <a:r>
              <a:rPr lang="fr-FR" sz="2800" dirty="0" err="1" smtClean="0"/>
              <a:t>it</a:t>
            </a:r>
            <a:r>
              <a:rPr lang="fr-FR" sz="2800" dirty="0" smtClean="0"/>
              <a:t> as the </a:t>
            </a:r>
            <a:r>
              <a:rPr lang="fr-FR" sz="2800" dirty="0" err="1" smtClean="0"/>
              <a:t>same</a:t>
            </a:r>
            <a:r>
              <a:rPr lang="fr-FR" sz="2800" dirty="0"/>
              <a:t> </a:t>
            </a:r>
            <a:r>
              <a:rPr lang="fr-FR" sz="2800" dirty="0" err="1" smtClean="0"/>
              <a:t>screen</a:t>
            </a:r>
            <a:r>
              <a:rPr lang="fr-FR" sz="2800" dirty="0" smtClean="0"/>
              <a:t> as </a:t>
            </a:r>
            <a:r>
              <a:rPr lang="fr-FR" sz="2800" dirty="0" err="1" smtClean="0"/>
              <a:t>at</a:t>
            </a:r>
            <a:r>
              <a:rPr lang="fr-FR" sz="2800" dirty="0" smtClean="0"/>
              <a:t> </a:t>
            </a:r>
            <a:r>
              <a:rPr lang="fr-FR" sz="2800" dirty="0" err="1" smtClean="0"/>
              <a:t>beginning</a:t>
            </a:r>
            <a:r>
              <a:rPr lang="fr-FR" sz="2800" dirty="0" smtClean="0"/>
              <a:t>, click in the </a:t>
            </a:r>
            <a:r>
              <a:rPr lang="fr-FR" sz="2800" dirty="0" err="1" smtClean="0"/>
              <a:t>dark</a:t>
            </a:r>
            <a:r>
              <a:rPr lang="fr-FR" sz="2800" dirty="0" smtClean="0"/>
              <a:t> area</a:t>
            </a:r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Content manipulation</a:t>
            </a:r>
            <a:endParaRPr lang="fr-FR" dirty="0"/>
          </a:p>
        </p:txBody>
      </p:sp>
      <p:pic>
        <p:nvPicPr>
          <p:cNvPr id="6" name="Picture 2" descr="D:\Users\Renaud\Desktop\StageFinEtudesSupinfo\Icons-New\v3\Min\Ques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50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r>
              <a:rPr lang="fr-FR" dirty="0" smtClean="0"/>
              <a:t> (2/2)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Your</a:t>
            </a:r>
            <a:r>
              <a:rPr lang="fr-FR" sz="2800" dirty="0" smtClean="0"/>
              <a:t> page </a:t>
            </a:r>
            <a:r>
              <a:rPr lang="fr-FR" sz="2800" dirty="0" err="1" smtClean="0"/>
              <a:t>should</a:t>
            </a:r>
            <a:r>
              <a:rPr lang="fr-FR" sz="2800" dirty="0"/>
              <a:t> </a:t>
            </a:r>
            <a:r>
              <a:rPr lang="fr-FR" sz="2800" dirty="0" smtClean="0"/>
              <a:t>look </a:t>
            </a:r>
            <a:r>
              <a:rPr lang="fr-FR" sz="2800" dirty="0" err="1" smtClean="0"/>
              <a:t>like</a:t>
            </a:r>
            <a:r>
              <a:rPr lang="fr-FR" sz="2800" dirty="0" smtClean="0"/>
              <a:t> </a:t>
            </a:r>
            <a:r>
              <a:rPr lang="fr-FR" sz="2800" dirty="0" err="1" smtClean="0"/>
              <a:t>this</a:t>
            </a:r>
            <a:r>
              <a:rPr lang="fr-FR" sz="2800" dirty="0" smtClean="0"/>
              <a:t>:</a:t>
            </a:r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Content manipulation</a:t>
            </a:r>
          </a:p>
        </p:txBody>
      </p:sp>
      <p:pic>
        <p:nvPicPr>
          <p:cNvPr id="5" name="Picture 8" descr="Screen shot 2011-01-07 at 4.18.4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389" y="1561356"/>
            <a:ext cx="3774115" cy="3957324"/>
          </a:xfrm>
          <a:prstGeom prst="rect">
            <a:avLst/>
          </a:prstGeom>
        </p:spPr>
      </p:pic>
      <p:pic>
        <p:nvPicPr>
          <p:cNvPr id="7" name="Picture 2" descr="D:\Users\Renaud\Desktop\StageFinEtudesSupinfo\Icons-New\v3\Min\Quest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24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Content manipulation</a:t>
            </a:r>
          </a:p>
        </p:txBody>
      </p:sp>
      <p:pic>
        <p:nvPicPr>
          <p:cNvPr id="7" name="Picture 2" descr="D:\Users\Renaud\Desktop\StageFinEtudesSupinfo\Icons-New\v3\Min\Focus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9738" y="1201316"/>
            <a:ext cx="5544524" cy="368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3881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Final Note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err="1" smtClean="0"/>
              <a:t>jQuery</a:t>
            </a:r>
            <a:r>
              <a:rPr lang="fr-FR" sz="2800" dirty="0" smtClean="0"/>
              <a:t> </a:t>
            </a:r>
            <a:r>
              <a:rPr lang="fr-FR" dirty="0" err="1" smtClean="0"/>
              <a:t>makes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code </a:t>
            </a:r>
            <a:r>
              <a:rPr lang="fr-FR" dirty="0" err="1" smtClean="0"/>
              <a:t>easier</a:t>
            </a:r>
            <a:r>
              <a:rPr lang="fr-FR" dirty="0" smtClean="0"/>
              <a:t>, but:</a:t>
            </a:r>
          </a:p>
          <a:p>
            <a:pPr lvl="1"/>
            <a:r>
              <a:rPr lang="fr-FR" sz="2400" dirty="0" err="1" smtClean="0"/>
              <a:t>It’s</a:t>
            </a:r>
            <a:r>
              <a:rPr lang="fr-FR" sz="2400" dirty="0" smtClean="0"/>
              <a:t> </a:t>
            </a:r>
            <a:r>
              <a:rPr lang="fr-FR" sz="2400" dirty="0" err="1" smtClean="0"/>
              <a:t>heavier</a:t>
            </a:r>
            <a:r>
              <a:rPr lang="fr-FR" sz="2400" dirty="0" smtClean="0"/>
              <a:t> </a:t>
            </a:r>
            <a:r>
              <a:rPr lang="fr-FR" sz="2400" dirty="0" err="1" smtClean="0"/>
              <a:t>than</a:t>
            </a:r>
            <a:r>
              <a:rPr lang="fr-FR" sz="2400" dirty="0" smtClean="0"/>
              <a:t> native JavaScript</a:t>
            </a:r>
          </a:p>
          <a:p>
            <a:pPr lvl="1"/>
            <a:r>
              <a:rPr lang="fr-FR" dirty="0" smtClean="0"/>
              <a:t>Native JS updates made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jQuery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sz="2800" dirty="0" smtClean="0"/>
              <a:t>You </a:t>
            </a:r>
            <a:r>
              <a:rPr lang="fr-FR" sz="2800" dirty="0" err="1" smtClean="0"/>
              <a:t>might</a:t>
            </a:r>
            <a:r>
              <a:rPr lang="fr-FR" sz="2800" dirty="0" smtClean="0"/>
              <a:t> not </a:t>
            </a:r>
            <a:r>
              <a:rPr lang="fr-FR" sz="2800" dirty="0" err="1" smtClean="0"/>
              <a:t>need</a:t>
            </a:r>
            <a:r>
              <a:rPr lang="fr-FR" sz="2800" dirty="0" smtClean="0"/>
              <a:t> </a:t>
            </a:r>
            <a:r>
              <a:rPr lang="fr-FR" sz="2800" dirty="0" err="1" smtClean="0"/>
              <a:t>jQuery</a:t>
            </a:r>
            <a:r>
              <a:rPr lang="fr-FR" sz="2800" dirty="0" smtClean="0"/>
              <a:t>!</a:t>
            </a:r>
          </a:p>
          <a:p>
            <a:pPr marL="57150" indent="0" algn="ctr">
              <a:buNone/>
            </a:pPr>
            <a:r>
              <a:rPr lang="fr-FR" sz="2400" dirty="0" smtClean="0">
                <a:hlinkClick r:id="rId3"/>
              </a:rPr>
              <a:t>http</a:t>
            </a:r>
            <a:r>
              <a:rPr lang="fr-FR" sz="2400" dirty="0">
                <a:hlinkClick r:id="rId3"/>
              </a:rPr>
              <a:t>://youmightnotneedjquery.com</a:t>
            </a:r>
            <a:r>
              <a:rPr lang="fr-FR" sz="2400" dirty="0" smtClean="0">
                <a:hlinkClick r:id="rId3"/>
              </a:rPr>
              <a:t>/</a:t>
            </a:r>
            <a:endParaRPr lang="fr-FR" sz="2400" dirty="0" smtClean="0"/>
          </a:p>
          <a:p>
            <a:pPr marL="57150" indent="0" algn="ctr">
              <a:buNone/>
            </a:pPr>
            <a:endParaRPr lang="fr-FR" sz="2400" dirty="0" smtClean="0"/>
          </a:p>
          <a:p>
            <a:pPr marL="57150" indent="0" algn="ctr">
              <a:buNone/>
            </a:pP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jQuery</a:t>
            </a:r>
            <a:endParaRPr lang="fr-FR" dirty="0"/>
          </a:p>
        </p:txBody>
      </p:sp>
      <p:pic>
        <p:nvPicPr>
          <p:cNvPr id="7" name="Picture 2" descr="D:\Users\Renaud\Desktop\StageFinEtudesSupinfo\Icons-New\v3\Min\Overview_SubjectPresent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75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end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jQuery</a:t>
            </a:r>
            <a:endParaRPr lang="fr-FR" dirty="0"/>
          </a:p>
        </p:txBody>
      </p:sp>
      <p:pic>
        <p:nvPicPr>
          <p:cNvPr id="16386" name="Picture 2" descr="D:\Users\Renaud\Desktop\StageFinEtudesSupinfo\Icons-New\v3\Min\Conclu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23528" y="1128713"/>
            <a:ext cx="8569647" cy="4230687"/>
          </a:xfrm>
        </p:spPr>
        <p:txBody>
          <a:bodyPr/>
          <a:lstStyle/>
          <a:p>
            <a:pPr marL="0" indent="0" algn="ctr">
              <a:buNone/>
            </a:pPr>
            <a:endParaRPr lang="fr-FR" sz="2400" dirty="0" smtClean="0"/>
          </a:p>
          <a:p>
            <a:pPr marL="0" indent="0" algn="ctr">
              <a:buNone/>
            </a:pPr>
            <a:endParaRPr lang="fr-FR" sz="2400" dirty="0"/>
          </a:p>
          <a:p>
            <a:pPr marL="0" indent="0" algn="ctr">
              <a:buNone/>
            </a:pPr>
            <a:endParaRPr lang="fr-FR" sz="4000" dirty="0" smtClean="0"/>
          </a:p>
          <a:p>
            <a:pPr marL="0" indent="0" algn="ctr">
              <a:buNone/>
            </a:pPr>
            <a:endParaRPr lang="fr-FR" sz="6000" i="1" dirty="0" smtClean="0"/>
          </a:p>
          <a:p>
            <a:pPr marL="0" indent="0" algn="ctr">
              <a:buNone/>
            </a:pPr>
            <a:r>
              <a:rPr lang="fr-FR" sz="6000" i="1" dirty="0" err="1" smtClean="0"/>
              <a:t>Thanks</a:t>
            </a:r>
            <a:r>
              <a:rPr lang="fr-FR" sz="6000" i="1" dirty="0" smtClean="0"/>
              <a:t> for </a:t>
            </a:r>
            <a:r>
              <a:rPr lang="fr-FR" sz="6000" i="1" dirty="0" err="1" smtClean="0"/>
              <a:t>your</a:t>
            </a:r>
            <a:r>
              <a:rPr lang="fr-FR" sz="6000" i="1" dirty="0" smtClean="0"/>
              <a:t> attention</a:t>
            </a:r>
            <a:endParaRPr lang="fr-FR" sz="6000" i="1" dirty="0"/>
          </a:p>
        </p:txBody>
      </p:sp>
      <p:pic>
        <p:nvPicPr>
          <p:cNvPr id="6" name="Image 5" descr="SUPINFO_SIgnOfSuccess_Noi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339" y="2353444"/>
            <a:ext cx="3065323" cy="162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7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Hello world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Discovery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1274117"/>
            <a:ext cx="8785225" cy="36716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&lt;html&gt;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   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&lt;head&gt;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      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&lt;title&gt;</a:t>
            </a:r>
            <a:r>
              <a:rPr lang="en-US" sz="1600" b="1" dirty="0" smtClean="0">
                <a:latin typeface="Courier New"/>
                <a:cs typeface="Courier New"/>
              </a:rPr>
              <a:t>Hello World with </a:t>
            </a:r>
            <a:r>
              <a:rPr lang="en-US" sz="1600" b="1" dirty="0" err="1" smtClean="0">
                <a:latin typeface="Courier New"/>
                <a:cs typeface="Courier New"/>
              </a:rPr>
              <a:t>jQuery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&lt;/title&gt;</a:t>
            </a:r>
          </a:p>
          <a:p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      &lt;meta</a:t>
            </a:r>
            <a:r>
              <a:rPr lang="en-US" sz="1600" b="1" dirty="0" smtClean="0">
                <a:latin typeface="Courier New"/>
                <a:cs typeface="Courier New"/>
              </a:rPr>
              <a:t>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charset</a:t>
            </a:r>
            <a:r>
              <a:rPr lang="en-US" sz="1600" b="1" dirty="0" smtClean="0">
                <a:solidFill>
                  <a:schemeClr val="tx1"/>
                </a:solidFill>
                <a:latin typeface="Courier New"/>
                <a:ea typeface="ＭＳ Ｐゴシック" pitchFamily="1" charset="-128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"utf-8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 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/&gt;</a:t>
            </a:r>
          </a:p>
          <a:p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      &lt;script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 smtClean="0">
                <a:latin typeface="Courier New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 </a:t>
            </a:r>
            <a:r>
              <a:rPr lang="en-US" sz="1600" b="1" dirty="0" err="1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src</a:t>
            </a:r>
            <a:r>
              <a:rPr lang="en-US" sz="1600" b="1" dirty="0" smtClean="0">
                <a:latin typeface="Courier New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 err="1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jquery.js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&gt;&lt;/script&gt;</a:t>
            </a:r>
          </a:p>
          <a:p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   &lt;/head&gt;  </a:t>
            </a:r>
          </a:p>
          <a:p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   &lt;body&gt;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      Hi !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      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&lt;script </a:t>
            </a:r>
            <a:r>
              <a:rPr lang="en-US" sz="1600" b="1" dirty="0" smtClean="0">
                <a:solidFill>
                  <a:srgbClr val="C00000"/>
                </a:solidFill>
                <a:latin typeface="Courier New"/>
                <a:ea typeface="ＭＳ Ｐゴシック" pitchFamily="1" charset="-128"/>
                <a:cs typeface="Courier New"/>
              </a:rPr>
              <a:t>type</a:t>
            </a:r>
            <a:r>
              <a:rPr lang="en-US" sz="1600" b="1" dirty="0" smtClean="0">
                <a:latin typeface="Courier New"/>
                <a:cs typeface="Courier New"/>
              </a:rPr>
              <a:t>=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"text/</a:t>
            </a:r>
            <a:r>
              <a:rPr lang="en-US" sz="1600" b="1" dirty="0" err="1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javascript</a:t>
            </a:r>
            <a:r>
              <a:rPr lang="en-US" sz="1600" b="1" dirty="0" smtClean="0">
                <a:solidFill>
                  <a:srgbClr val="00B050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         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'body'</a:t>
            </a:r>
            <a:r>
              <a:rPr lang="en-US" sz="1600" b="1" dirty="0" smtClean="0">
                <a:latin typeface="Courier New"/>
                <a:cs typeface="Courier New"/>
              </a:rPr>
              <a:t>).html(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'Hello World'</a:t>
            </a:r>
            <a:r>
              <a:rPr lang="en-US" sz="1600" b="1" dirty="0" smtClean="0">
                <a:latin typeface="Courier New"/>
                <a:cs typeface="Courier New"/>
              </a:rPr>
              <a:t>);    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      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&lt;/script&gt;  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   </a:t>
            </a:r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&lt;/body&gt;</a:t>
            </a:r>
          </a:p>
          <a:p>
            <a:r>
              <a:rPr lang="en-US" sz="1600" b="1" dirty="0" smtClean="0">
                <a:solidFill>
                  <a:srgbClr val="0070C0"/>
                </a:solidFill>
                <a:latin typeface="Courier New"/>
                <a:ea typeface="ＭＳ Ｐゴシック" pitchFamily="1" charset="-128"/>
                <a:cs typeface="Courier New"/>
              </a:rPr>
              <a:t>&lt;/html&gt;</a:t>
            </a:r>
          </a:p>
        </p:txBody>
      </p:sp>
      <p:pic>
        <p:nvPicPr>
          <p:cNvPr id="6" name="Picture 8" descr="Screen shot 2011-01-05 at 11.18.50 AM.png"/>
          <p:cNvPicPr>
            <a:picLocks noChangeAspect="1"/>
          </p:cNvPicPr>
          <p:nvPr/>
        </p:nvPicPr>
        <p:blipFill>
          <a:blip r:embed="rId2"/>
          <a:srcRect l="7526" t="18159" r="41926" b="42881"/>
          <a:stretch>
            <a:fillRect/>
          </a:stretch>
        </p:blipFill>
        <p:spPr>
          <a:xfrm>
            <a:off x="5867400" y="3260948"/>
            <a:ext cx="3052483" cy="1828800"/>
          </a:xfrm>
          <a:prstGeom prst="rect">
            <a:avLst/>
          </a:prstGeom>
          <a:ln w="3175" cmpd="sng"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cxnSp>
        <p:nvCxnSpPr>
          <p:cNvPr id="8" name="Connecteur droit avec flèche 7"/>
          <p:cNvCxnSpPr/>
          <p:nvPr/>
        </p:nvCxnSpPr>
        <p:spPr>
          <a:xfrm>
            <a:off x="3635896" y="4513684"/>
            <a:ext cx="2088232" cy="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26" name="Picture 2" descr="D:\Users\Renaud\Desktop\StageFinEtudesSupinfo\Icons-New\v3\Test\Snippe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56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85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Advantages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Easier syntax to navigate into a document</a:t>
            </a:r>
          </a:p>
          <a:p>
            <a:pPr lvl="1"/>
            <a:r>
              <a:rPr lang="en-US" dirty="0" smtClean="0"/>
              <a:t>Simple JavaScript version :</a:t>
            </a:r>
          </a:p>
          <a:p>
            <a:endParaRPr lang="en-US" dirty="0" smtClean="0"/>
          </a:p>
          <a:p>
            <a:endParaRPr lang="en-US" dirty="0" smtClean="0"/>
          </a:p>
          <a:p>
            <a:pPr lvl="1">
              <a:spcBef>
                <a:spcPts val="0"/>
              </a:spcBef>
            </a:pPr>
            <a:endParaRPr lang="en-US" dirty="0" smtClean="0"/>
          </a:p>
          <a:p>
            <a:pPr lvl="1">
              <a:spcBef>
                <a:spcPts val="1200"/>
              </a:spcBef>
            </a:pPr>
            <a:r>
              <a:rPr lang="en-US" dirty="0" err="1" smtClean="0"/>
              <a:t>jQuery</a:t>
            </a:r>
            <a:r>
              <a:rPr lang="en-US" dirty="0" smtClean="0"/>
              <a:t> version :</a:t>
            </a:r>
          </a:p>
          <a:p>
            <a:endParaRPr lang="fr-FR" dirty="0" smtClean="0"/>
          </a:p>
          <a:p>
            <a:pPr lvl="1"/>
            <a:endParaRPr lang="fr-FR" dirty="0" smtClean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Discovery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79388" y="2137420"/>
            <a:ext cx="8785225" cy="129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solidFill>
                  <a:srgbClr val="660066"/>
                </a:solidFill>
                <a:latin typeface="Courier New"/>
                <a:cs typeface="Courier New"/>
              </a:rPr>
              <a:t>function </a:t>
            </a:r>
            <a:r>
              <a:rPr lang="en-US" sz="1600" b="1" dirty="0" err="1" smtClean="0">
                <a:latin typeface="Courier New"/>
                <a:cs typeface="Courier New"/>
              </a:rPr>
              <a:t>getTextboxValue</a:t>
            </a:r>
            <a:r>
              <a:rPr lang="en-US" sz="1600" b="1" dirty="0" smtClean="0">
                <a:latin typeface="Courier New"/>
                <a:cs typeface="Courier New"/>
              </a:rPr>
              <a:t>() {</a:t>
            </a:r>
            <a:endParaRPr lang="en-US" sz="1600" b="1" dirty="0" smtClean="0"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  alert(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ea typeface="ＭＳ Ｐゴシック" pitchFamily="1" charset="-128"/>
                <a:cs typeface="Courier New"/>
              </a:rPr>
              <a:t>'Field value:' 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+ </a:t>
            </a:r>
            <a:r>
              <a:rPr lang="en-US" sz="1600" b="1" dirty="0" err="1">
                <a:solidFill>
                  <a:srgbClr val="000090"/>
                </a:solidFill>
                <a:latin typeface="Courier New"/>
                <a:ea typeface="ＭＳ Ｐゴシック" pitchFamily="1" charset="-128"/>
                <a:cs typeface="Courier New"/>
              </a:rPr>
              <a:t>document</a:t>
            </a:r>
            <a:r>
              <a:rPr lang="en-US" sz="1600" b="1" dirty="0" err="1">
                <a:latin typeface="Courier New"/>
                <a:ea typeface="ＭＳ Ｐゴシック" pitchFamily="1" charset="-128"/>
                <a:cs typeface="Courier New"/>
              </a:rPr>
              <a:t>.querySelector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ea typeface="ＭＳ Ｐゴシック" pitchFamily="1" charset="-128"/>
                <a:cs typeface="Courier New"/>
              </a:rPr>
              <a:t>"#field</a:t>
            </a:r>
            <a:r>
              <a:rPr lang="en-US" sz="1600" b="1" dirty="0">
                <a:solidFill>
                  <a:srgbClr val="0000FF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>
                <a:latin typeface="Courier New"/>
                <a:ea typeface="ＭＳ Ｐゴシック" pitchFamily="1" charset="-128"/>
                <a:cs typeface="Courier New"/>
              </a:rPr>
              <a:t>).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value);</a:t>
            </a:r>
            <a:endParaRPr lang="en-GB" sz="1600" b="1" dirty="0" smtClean="0">
              <a:latin typeface="Courier New"/>
              <a:ea typeface="ＭＳ Ｐゴシック" pitchFamily="1" charset="-128"/>
              <a:cs typeface="Courier New"/>
            </a:endParaRPr>
          </a:p>
          <a:p>
            <a:r>
              <a:rPr lang="en-US" sz="1600" b="1" dirty="0" smtClean="0">
                <a:latin typeface="Courier New"/>
                <a:cs typeface="Courier New"/>
              </a:rPr>
              <a:t>}</a:t>
            </a:r>
            <a:endParaRPr lang="fr-FR" sz="1600" b="1" dirty="0">
              <a:solidFill>
                <a:srgbClr val="0070C0"/>
              </a:solidFill>
              <a:latin typeface="Courier New"/>
              <a:cs typeface="Courier New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79512" y="4081636"/>
            <a:ext cx="8785225" cy="10081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1600" b="1" dirty="0" smtClean="0">
                <a:solidFill>
                  <a:srgbClr val="660066"/>
                </a:solidFill>
                <a:latin typeface="Courier New"/>
                <a:cs typeface="Courier New"/>
              </a:rPr>
              <a:t>function </a:t>
            </a:r>
            <a:r>
              <a:rPr lang="en-US" sz="1600" b="1" dirty="0" err="1" smtClean="0">
                <a:latin typeface="Courier New"/>
                <a:cs typeface="Courier New"/>
              </a:rPr>
              <a:t>getTextboxValue</a:t>
            </a:r>
            <a:r>
              <a:rPr lang="en-US" sz="1600" b="1" dirty="0" smtClean="0">
                <a:latin typeface="Courier New"/>
                <a:cs typeface="Courier New"/>
              </a:rPr>
              <a:t>() { 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   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alert(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ea typeface="ＭＳ Ｐゴシック" pitchFamily="1" charset="-128"/>
                <a:cs typeface="Courier New"/>
              </a:rPr>
              <a:t>'Field value:' </a:t>
            </a:r>
            <a:r>
              <a:rPr lang="en-US" sz="1600" b="1" dirty="0" smtClean="0">
                <a:latin typeface="Courier New"/>
                <a:ea typeface="ＭＳ Ｐゴシック" pitchFamily="1" charset="-128"/>
                <a:cs typeface="Courier New"/>
              </a:rPr>
              <a:t>+ </a:t>
            </a:r>
            <a:r>
              <a:rPr lang="en-US" sz="1600" b="1" dirty="0" smtClean="0">
                <a:latin typeface="Courier New"/>
                <a:cs typeface="Courier New"/>
              </a:rPr>
              <a:t>$(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ea typeface="ＭＳ Ｐゴシック" pitchFamily="1" charset="-128"/>
                <a:cs typeface="Courier New"/>
              </a:rPr>
              <a:t>"#field</a:t>
            </a:r>
            <a:r>
              <a:rPr lang="en-US" sz="1600" b="1" dirty="0">
                <a:solidFill>
                  <a:srgbClr val="0000FF"/>
                </a:solidFill>
                <a:latin typeface="Courier New"/>
                <a:ea typeface="ＭＳ Ｐゴシック" pitchFamily="1" charset="-128"/>
                <a:cs typeface="Courier New"/>
              </a:rPr>
              <a:t>"</a:t>
            </a:r>
            <a:r>
              <a:rPr lang="en-US" sz="1600" b="1" dirty="0" smtClean="0">
                <a:latin typeface="Courier New"/>
                <a:cs typeface="Courier New"/>
              </a:rPr>
              <a:t>).</a:t>
            </a:r>
            <a:r>
              <a:rPr lang="en-US" sz="1600" b="1" dirty="0" err="1" smtClean="0">
                <a:latin typeface="Courier New"/>
                <a:cs typeface="Courier New"/>
              </a:rPr>
              <a:t>val</a:t>
            </a:r>
            <a:r>
              <a:rPr lang="en-US" sz="1600" b="1" dirty="0" smtClean="0">
                <a:latin typeface="Courier New"/>
                <a:cs typeface="Courier New"/>
              </a:rPr>
              <a:t>());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}</a:t>
            </a:r>
            <a:endParaRPr lang="fr-FR" sz="1600" b="1" dirty="0">
              <a:solidFill>
                <a:srgbClr val="0070C0"/>
              </a:solidFill>
              <a:latin typeface="Courier New"/>
              <a:cs typeface="Courier New"/>
            </a:endParaRPr>
          </a:p>
        </p:txBody>
      </p:sp>
      <p:pic>
        <p:nvPicPr>
          <p:cNvPr id="9" name="Picture 2" descr="D:\Users\Renaud\Desktop\StageFinEtudesSupinfo\Icons-New\v3\Min\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30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Advantages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JavaScript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render</a:t>
            </a:r>
            <a:r>
              <a:rPr lang="fr-FR" dirty="0" smtClean="0"/>
              <a:t> </a:t>
            </a:r>
            <a:r>
              <a:rPr lang="fr-FR" dirty="0" err="1" smtClean="0"/>
              <a:t>differently</a:t>
            </a:r>
            <a:r>
              <a:rPr lang="fr-FR" dirty="0" smtClean="0"/>
              <a:t> on </a:t>
            </a:r>
            <a:r>
              <a:rPr lang="fr-FR" dirty="0" err="1" smtClean="0"/>
              <a:t>some</a:t>
            </a:r>
            <a:r>
              <a:rPr lang="fr-FR" dirty="0" smtClean="0"/>
              <a:t> browsers:</a:t>
            </a:r>
          </a:p>
          <a:p>
            <a:pPr lvl="1"/>
            <a:r>
              <a:rPr lang="fr-FR" sz="2400" dirty="0" err="1" smtClean="0"/>
              <a:t>Weird</a:t>
            </a:r>
            <a:r>
              <a:rPr lang="fr-FR" sz="2400" dirty="0" smtClean="0"/>
              <a:t> </a:t>
            </a:r>
            <a:r>
              <a:rPr lang="fr-FR" sz="2400" dirty="0" err="1" smtClean="0"/>
              <a:t>behavior</a:t>
            </a:r>
            <a:endParaRPr lang="fr-FR" sz="2400" dirty="0" smtClean="0"/>
          </a:p>
          <a:p>
            <a:pPr lvl="1"/>
            <a:r>
              <a:rPr lang="fr-FR" sz="2400" dirty="0" err="1" smtClean="0"/>
              <a:t>Undefined</a:t>
            </a:r>
            <a:r>
              <a:rPr lang="fr-FR" sz="2400" dirty="0" smtClean="0"/>
              <a:t> keywords</a:t>
            </a:r>
          </a:p>
          <a:p>
            <a:pPr lvl="1"/>
            <a:r>
              <a:rPr lang="fr-FR" sz="2400" dirty="0" err="1" smtClean="0"/>
              <a:t>Different</a:t>
            </a:r>
            <a:r>
              <a:rPr lang="fr-FR" sz="2400" dirty="0" smtClean="0"/>
              <a:t> values</a:t>
            </a:r>
          </a:p>
          <a:p>
            <a:pPr lvl="1"/>
            <a:endParaRPr lang="fr-FR" sz="2400" dirty="0"/>
          </a:p>
          <a:p>
            <a:r>
              <a:rPr lang="en-US" dirty="0" smtClean="0"/>
              <a:t>Guarantees code compatibility </a:t>
            </a:r>
            <a:br>
              <a:rPr lang="en-US" dirty="0" smtClean="0"/>
            </a:br>
            <a:r>
              <a:rPr lang="en-US" dirty="0" smtClean="0"/>
              <a:t>on many browsers</a:t>
            </a:r>
          </a:p>
          <a:p>
            <a:pPr lvl="1"/>
            <a:endParaRPr lang="fr-FR" sz="20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Discovery</a:t>
            </a:r>
            <a:endParaRPr lang="fr-FR" dirty="0"/>
          </a:p>
        </p:txBody>
      </p:sp>
      <p:pic>
        <p:nvPicPr>
          <p:cNvPr id="5122" name="Picture 2" descr="D:\Users\Renaud\Desktop\StageFinEtudesSupinfo\Icons-New\v3\Min\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19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065412"/>
            <a:ext cx="2450284" cy="307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7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UPINFOThem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FA2586BB8D1A47AC8A6E376E8FC634" ma:contentTypeVersion="3" ma:contentTypeDescription="Crée un document." ma:contentTypeScope="" ma:versionID="15b4596d933c5c329665a3b7f8ddc69e">
  <xsd:schema xmlns:xsd="http://www.w3.org/2001/XMLSchema" xmlns:xs="http://www.w3.org/2001/XMLSchema" xmlns:p="http://schemas.microsoft.com/office/2006/metadata/properties" xmlns:ns2="cac1e2cd-caea-4862-842c-e8cbcf68099c" targetNamespace="http://schemas.microsoft.com/office/2006/metadata/properties" ma:root="true" ma:fieldsID="36c4a443992d277df22de6cb712424a7" ns2:_="">
    <xsd:import namespace="cac1e2cd-caea-4862-842c-e8cbcf68099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c1e2cd-caea-4862-842c-e8cbcf68099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Partage du hachage d’indicateur" ma:internalName="SharingHintHash" ma:readOnly="true">
      <xsd:simpleType>
        <xsd:restriction base="dms:Text"/>
      </xsd:simpleType>
    </xsd:element>
    <xsd:element name="SharedWithDetails" ma:index="1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E7B9B0-5B99-4631-AA6D-8549595CA1CE}"/>
</file>

<file path=customXml/itemProps2.xml><?xml version="1.0" encoding="utf-8"?>
<ds:datastoreItem xmlns:ds="http://schemas.openxmlformats.org/officeDocument/2006/customXml" ds:itemID="{E47B8917-79D8-4966-97FE-1CD9BD0CBA4B}"/>
</file>

<file path=customXml/itemProps3.xml><?xml version="1.0" encoding="utf-8"?>
<ds:datastoreItem xmlns:ds="http://schemas.openxmlformats.org/officeDocument/2006/customXml" ds:itemID="{A8437FCF-B23E-4AD9-A566-C91DD003149C}"/>
</file>

<file path=docProps/app.xml><?xml version="1.0" encoding="utf-8"?>
<Properties xmlns="http://schemas.openxmlformats.org/officeDocument/2006/extended-properties" xmlns:vt="http://schemas.openxmlformats.org/officeDocument/2006/docPropsVTypes">
  <Template>SUPINFOTheme.thmx</Template>
  <TotalTime>0</TotalTime>
  <Words>3021</Words>
  <Application>Microsoft Office PowerPoint</Application>
  <PresentationFormat>Affichage à l'écran (16:10)</PresentationFormat>
  <Paragraphs>653</Paragraphs>
  <Slides>65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65</vt:i4>
      </vt:variant>
    </vt:vector>
  </HeadingPairs>
  <TitlesOfParts>
    <vt:vector size="76" baseType="lpstr">
      <vt:lpstr>Arial</vt:lpstr>
      <vt:lpstr>Calibri</vt:lpstr>
      <vt:lpstr>Calibri (Heading)</vt:lpstr>
      <vt:lpstr>Courier</vt:lpstr>
      <vt:lpstr>Courier New</vt:lpstr>
      <vt:lpstr>MS PGothic</vt:lpstr>
      <vt:lpstr>MS PGothic</vt:lpstr>
      <vt:lpstr>Myriad Pro</vt:lpstr>
      <vt:lpstr>Verdana</vt:lpstr>
      <vt:lpstr>Wingdings</vt:lpstr>
      <vt:lpstr>SUPINFOTheme</vt:lpstr>
      <vt:lpstr>Présentation PowerPoint</vt:lpstr>
      <vt:lpstr>Course objectives</vt:lpstr>
      <vt:lpstr>Course plan</vt:lpstr>
      <vt:lpstr>Discovery</vt:lpstr>
      <vt:lpstr>Presentation</vt:lpstr>
      <vt:lpstr>Presentation</vt:lpstr>
      <vt:lpstr>Hello world</vt:lpstr>
      <vt:lpstr>Advantages</vt:lpstr>
      <vt:lpstr>Advantages</vt:lpstr>
      <vt:lpstr>Présentation PowerPoint</vt:lpstr>
      <vt:lpstr>Advantages</vt:lpstr>
      <vt:lpstr>Install</vt:lpstr>
      <vt:lpstr>Questions ?</vt:lpstr>
      <vt:lpstr>Selectors</vt:lpstr>
      <vt:lpstr>Presentation</vt:lpstr>
      <vt:lpstr>CSS selectors</vt:lpstr>
      <vt:lpstr>CSS selectors</vt:lpstr>
      <vt:lpstr>Example</vt:lpstr>
      <vt:lpstr>Specific jQuery selectors</vt:lpstr>
      <vt:lpstr>Specific jQuery selectors</vt:lpstr>
      <vt:lpstr>Example</vt:lpstr>
      <vt:lpstr>Questions ?</vt:lpstr>
      <vt:lpstr>Css manipulation</vt:lpstr>
      <vt:lpstr>CSS Functions</vt:lpstr>
      <vt:lpstr>CSS Functions</vt:lpstr>
      <vt:lpstr>Show/Hide</vt:lpstr>
      <vt:lpstr>Fading</vt:lpstr>
      <vt:lpstr>Sliding</vt:lpstr>
      <vt:lpstr>Animations</vt:lpstr>
      <vt:lpstr>Animations</vt:lpstr>
      <vt:lpstr>Exercise</vt:lpstr>
      <vt:lpstr>Questions ?</vt:lpstr>
      <vt:lpstr>Events</vt:lpstr>
      <vt:lpstr>Presentation</vt:lpstr>
      <vt:lpstr>Presentation</vt:lpstr>
      <vt:lpstr>Presentation</vt:lpstr>
      <vt:lpstr>Presentation</vt:lpstr>
      <vt:lpstr>Quizz</vt:lpstr>
      <vt:lpstr>What is « this » ?</vt:lpstr>
      <vt:lpstr>Callbacks</vt:lpstr>
      <vt:lpstr>Callbacks</vt:lpstr>
      <vt:lpstr>Questions ?</vt:lpstr>
      <vt:lpstr>Exercise (1/2)</vt:lpstr>
      <vt:lpstr>Exercise (2/2)</vt:lpstr>
      <vt:lpstr>Content Manipulation</vt:lpstr>
      <vt:lpstr>Presentation</vt:lpstr>
      <vt:lpstr>Textual content</vt:lpstr>
      <vt:lpstr>Textual content</vt:lpstr>
      <vt:lpstr>HTML Content</vt:lpstr>
      <vt:lpstr>HTML Content</vt:lpstr>
      <vt:lpstr>HTML Content</vt:lpstr>
      <vt:lpstr>Insert inside an element</vt:lpstr>
      <vt:lpstr>Insert inside an element</vt:lpstr>
      <vt:lpstr>Insert outside an element</vt:lpstr>
      <vt:lpstr>Insert outside an element</vt:lpstr>
      <vt:lpstr>Wrappers</vt:lpstr>
      <vt:lpstr>Wrappers</vt:lpstr>
      <vt:lpstr>Copy</vt:lpstr>
      <vt:lpstr>Remove</vt:lpstr>
      <vt:lpstr>Questions ?</vt:lpstr>
      <vt:lpstr>Exercise (1/2)</vt:lpstr>
      <vt:lpstr>Exercise (2/2)</vt:lpstr>
      <vt:lpstr>Demonstration</vt:lpstr>
      <vt:lpstr>Final Note</vt:lpstr>
      <vt:lpstr>The end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SUPINFO E-Learning Course Template</dc:title>
  <dc:subject>Template 2006 for SUPINFo courses &amp; Presentations</dc:subject>
  <dc:creator/>
  <cp:keywords>SUPINFO E-Learning Template</cp:keywords>
  <cp:lastModifiedBy/>
  <cp:revision>276</cp:revision>
  <dcterms:created xsi:type="dcterms:W3CDTF">2010-02-28T17:00:24Z</dcterms:created>
  <dcterms:modified xsi:type="dcterms:W3CDTF">2016-01-18T17:54:29Z</dcterms:modified>
  <cp:category>SUPINFO PowerPoint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0x01010090FA2586BB8D1A47AC8A6E376E8FC634</vt:lpwstr>
  </property>
</Properties>
</file>